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73" r:id="rId6"/>
    <p:sldId id="276" r:id="rId7"/>
    <p:sldId id="277" r:id="rId8"/>
    <p:sldId id="279" r:id="rId9"/>
    <p:sldId id="280" r:id="rId10"/>
    <p:sldId id="259" r:id="rId11"/>
    <p:sldId id="261" r:id="rId12"/>
    <p:sldId id="262" r:id="rId13"/>
    <p:sldId id="263" r:id="rId14"/>
    <p:sldId id="264" r:id="rId15"/>
    <p:sldId id="268" r:id="rId16"/>
    <p:sldId id="266" r:id="rId17"/>
    <p:sldId id="267" r:id="rId18"/>
    <p:sldId id="271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79"/>
    <p:restoredTop sz="94658"/>
  </p:normalViewPr>
  <p:slideViewPr>
    <p:cSldViewPr snapToGrid="0" snapToObjects="1">
      <p:cViewPr varScale="1">
        <p:scale>
          <a:sx n="106" d="100"/>
          <a:sy n="106" d="100"/>
        </p:scale>
        <p:origin x="1728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flag&#10;&#10;AI-generated content may be incorrect.">
            <a:extLst>
              <a:ext uri="{FF2B5EF4-FFF2-40B4-BE49-F238E27FC236}">
                <a16:creationId xmlns:a16="http://schemas.microsoft.com/office/drawing/2014/main" id="{A5C2A275-1B71-DF41-F4CB-29595715D66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3804" y="274638"/>
            <a:ext cx="1090196" cy="76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a.gov.gh/resources/National%20Cybersecurity%20Policy%20and%20Strategy.pdf" TargetMode="External"/><Relationship Id="rId2" Type="http://schemas.openxmlformats.org/officeDocument/2006/relationships/hyperlink" Target="https://www.itu.int/en/ITU-D/Cybersecurity/Documents/Country_Profiles/National-Cyber-Security-Policy-Strategy-Revised_23_07_1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sa.gov.gh/resources/Directive_CII.pdf" TargetMode="External"/><Relationship Id="rId4" Type="http://schemas.openxmlformats.org/officeDocument/2006/relationships/hyperlink" Target="https://www.csa.gov.gh/resources/cybersecurity_Act_2020(Act_1038).pd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eric@first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563" y="2049168"/>
            <a:ext cx="6757069" cy="614312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GB" sz="31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National Journey Toward a Secure Digital Future</a:t>
            </a:r>
            <a:endParaRPr lang="en-GB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464E0-D6D0-6759-1B50-AE47D3B18225}"/>
              </a:ext>
            </a:extLst>
          </p:cNvPr>
          <p:cNvSpPr txBox="1"/>
          <p:nvPr/>
        </p:nvSpPr>
        <p:spPr>
          <a:xfrm>
            <a:off x="613610" y="3516335"/>
            <a:ext cx="853039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H" sz="2800" dirty="0"/>
              <a:t>Presentation at Mozambique National Cybersecurity Awareness Week </a:t>
            </a:r>
          </a:p>
          <a:p>
            <a:endParaRPr lang="en-GH" dirty="0"/>
          </a:p>
          <a:p>
            <a:r>
              <a:rPr lang="en-GH" dirty="0"/>
              <a:t>17 – 21 November, 2025</a:t>
            </a:r>
          </a:p>
          <a:p>
            <a:endParaRPr lang="en-GH" dirty="0"/>
          </a:p>
          <a:p>
            <a:endParaRPr lang="en-GH" dirty="0"/>
          </a:p>
          <a:p>
            <a:endParaRPr lang="en-GH" dirty="0"/>
          </a:p>
          <a:p>
            <a:r>
              <a:rPr lang="en-GH" dirty="0"/>
              <a:t>Presented by</a:t>
            </a:r>
            <a:br>
              <a:rPr lang="en-GH" dirty="0"/>
            </a:br>
            <a:r>
              <a:rPr lang="en-GH" sz="2000" dirty="0"/>
              <a:t>Eric Akumiah  </a:t>
            </a:r>
            <a:endParaRPr lang="en-G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565" y="-61082"/>
            <a:ext cx="6949066" cy="22952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Ghana’s Experience – Developing a Cybersecurity Framework</a:t>
            </a:r>
          </a:p>
        </p:txBody>
      </p:sp>
      <p:pic>
        <p:nvPicPr>
          <p:cNvPr id="15" name="Picture 14" descr="A close up of a flag&#10;&#10;AI-generated content may be incorrect.">
            <a:extLst>
              <a:ext uri="{FF2B5EF4-FFF2-40B4-BE49-F238E27FC236}">
                <a16:creationId xmlns:a16="http://schemas.microsoft.com/office/drawing/2014/main" id="{C97114A9-EBEA-B53B-2E55-860B85738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" y="2163243"/>
            <a:ext cx="1090196" cy="7641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chemeClr val="tx1">
                    <a:lumMod val="85000"/>
                    <a:lumOff val="15000"/>
                  </a:schemeClr>
                </a:solidFill>
              </a:rPr>
              <a:t>Early Foundations (2010–2014)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2842" y="2431765"/>
            <a:ext cx="6592667" cy="3427614"/>
          </a:xfrm>
        </p:spPr>
        <p:txBody>
          <a:bodyPr anchor="ctr">
            <a:normAutofit fontScale="92500"/>
          </a:bodyPr>
          <a:lstStyle/>
          <a:p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2010 – Initial national discussions on cybersecurity – government, security agencies, business &amp; not-for-profit</a:t>
            </a:r>
          </a:p>
          <a:p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2011 – Gap analysis of ICT4AD led to the start of National Cybersecurity Policy &amp; Strategy process</a:t>
            </a:r>
          </a:p>
          <a:p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2012 – Establishment of NITA (gov)CERT support rollout of Government nationwide network Infrastructure – Fibre Optic, LTE, Data Centre , e-services etc </a:t>
            </a:r>
          </a:p>
          <a:p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2014 – National CSIRT launched with ITU–IMPACT support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flag&#10;&#10;AI-generated content may be incorrect.">
            <a:extLst>
              <a:ext uri="{FF2B5EF4-FFF2-40B4-BE49-F238E27FC236}">
                <a16:creationId xmlns:a16="http://schemas.microsoft.com/office/drawing/2014/main" id="{83745F38-DF12-6C94-001A-18D29EDB6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" y="2163243"/>
            <a:ext cx="1090196" cy="7641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>
                <a:solidFill>
                  <a:schemeClr val="tx1">
                    <a:lumMod val="85000"/>
                    <a:lumOff val="15000"/>
                  </a:schemeClr>
                </a:solidFill>
              </a:rPr>
              <a:t>Policy &amp; Strategy Evolution (2016–2024)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 – First National Cybersecurity Policy &amp; Strategy approved.</a:t>
            </a:r>
          </a:p>
          <a:p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 – Implementation begins with appointment of National Cybersecurity Advisor</a:t>
            </a:r>
          </a:p>
          <a:p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2021–2024 – Review and update of the national strategy (approved 2024)</a:t>
            </a:r>
          </a:p>
          <a:p>
            <a:pPr marL="0" indent="0">
              <a:buNone/>
            </a:pPr>
            <a:endParaRPr lang="en-GB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Approach: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Multi‑stakeholder, phased, nationally aligned</a:t>
            </a:r>
            <a:endParaRPr lang="en-GB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flag&#10;&#10;AI-generated content may be incorrect.">
            <a:extLst>
              <a:ext uri="{FF2B5EF4-FFF2-40B4-BE49-F238E27FC236}">
                <a16:creationId xmlns:a16="http://schemas.microsoft.com/office/drawing/2014/main" id="{D6843218-D4A1-B964-BB4A-5EC3A7A67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" y="2163243"/>
            <a:ext cx="1090196" cy="7641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058" y="640080"/>
            <a:ext cx="8190312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18" y="960109"/>
            <a:ext cx="7708392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BB055F-BBAB-3889-E887-6CCD54C9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492" y="1444741"/>
            <a:ext cx="7018398" cy="1041901"/>
          </a:xfrm>
        </p:spPr>
        <p:txBody>
          <a:bodyPr>
            <a:normAutofit/>
          </a:bodyPr>
          <a:lstStyle/>
          <a:p>
            <a:r>
              <a:rPr lang="en-GH" sz="3500" dirty="0"/>
              <a:t>Policy &amp; Strategy Pillars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EC9D3-0021-1601-6E7D-411F2F28A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9492" y="2701427"/>
            <a:ext cx="3362493" cy="269996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H" sz="1700" b="1" dirty="0"/>
              <a:t>Fir</a:t>
            </a:r>
            <a:r>
              <a:rPr lang="en-GB" sz="1700" b="1" dirty="0" err="1"/>
              <a:t>st</a:t>
            </a:r>
            <a:r>
              <a:rPr lang="en-GH" sz="1700" b="1" dirty="0"/>
              <a:t> Policy &amp; Strategy (2017- 2022)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H" sz="1700" b="1" dirty="0"/>
              <a:t> Nine Pillars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Effective Governance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Legislative &amp; Regulatory Framework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Cyber Security Technology Framework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Culture of security and Capacity Building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Research &amp; Development towards Self-Reliance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Compliance and Enforcement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Child Online Protection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Cyber Security Emergency Readiness</a:t>
            </a:r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sz="1300" dirty="0"/>
              <a:t>International Cooperation</a:t>
            </a:r>
          </a:p>
          <a:p>
            <a:pPr marL="400050" lvl="1" indent="0">
              <a:lnSpc>
                <a:spcPct val="90000"/>
              </a:lnSpc>
              <a:buNone/>
            </a:pPr>
            <a:endParaRPr lang="en-GB" sz="1300" dirty="0"/>
          </a:p>
          <a:p>
            <a:pPr marL="857250" lvl="1" indent="-457200">
              <a:lnSpc>
                <a:spcPct val="90000"/>
              </a:lnSpc>
              <a:buFont typeface="+mj-lt"/>
              <a:buAutoNum type="arabicPeriod"/>
            </a:pPr>
            <a:endParaRPr lang="en-GB" sz="1300" dirty="0"/>
          </a:p>
          <a:p>
            <a:pPr marL="400050" lvl="1" indent="0">
              <a:lnSpc>
                <a:spcPct val="90000"/>
              </a:lnSpc>
              <a:buNone/>
            </a:pPr>
            <a:endParaRPr lang="en-GH" sz="1300" dirty="0"/>
          </a:p>
          <a:p>
            <a:pPr marL="914400" lvl="1" indent="-514350">
              <a:lnSpc>
                <a:spcPct val="90000"/>
              </a:lnSpc>
              <a:buFont typeface="+mj-lt"/>
              <a:buAutoNum type="arabicPeriod"/>
            </a:pPr>
            <a:endParaRPr lang="en-GH" sz="1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A5396-C193-CE19-7F67-360D94B61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2015" y="2701427"/>
            <a:ext cx="3415875" cy="26999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H" sz="1500" b="1" dirty="0"/>
              <a:t>Updated policy &amp; Strategy (2024 – 2028)</a:t>
            </a:r>
          </a:p>
          <a:p>
            <a:pPr marL="0" indent="0">
              <a:buNone/>
            </a:pPr>
            <a:r>
              <a:rPr lang="en-GH" sz="1700" b="1" dirty="0"/>
              <a:t>Five Pillars </a:t>
            </a:r>
          </a:p>
          <a:p>
            <a:pPr marL="400050" lvl="1" indent="0">
              <a:buNone/>
            </a:pPr>
            <a:r>
              <a:rPr lang="en-GB" sz="1700" dirty="0"/>
              <a:t>1.Legal Measures</a:t>
            </a:r>
          </a:p>
          <a:p>
            <a:pPr marL="400050" lvl="1" indent="0">
              <a:buNone/>
            </a:pPr>
            <a:r>
              <a:rPr lang="en-GB" sz="1700" dirty="0"/>
              <a:t>2. Technical Measures</a:t>
            </a:r>
          </a:p>
          <a:p>
            <a:pPr marL="400050" lvl="1" indent="0">
              <a:buNone/>
            </a:pPr>
            <a:r>
              <a:rPr lang="en-GB" sz="1700" dirty="0"/>
              <a:t>3. Organisational Measures</a:t>
            </a:r>
          </a:p>
          <a:p>
            <a:pPr marL="400050" lvl="1" indent="0">
              <a:buNone/>
            </a:pPr>
            <a:r>
              <a:rPr lang="en-GB" sz="1700" dirty="0"/>
              <a:t>4. Capacity Building</a:t>
            </a:r>
          </a:p>
          <a:p>
            <a:pPr marL="400050" lvl="1" indent="0">
              <a:buNone/>
            </a:pPr>
            <a:r>
              <a:rPr lang="en-GB" sz="1700" dirty="0"/>
              <a:t>5. International &amp; Local Cooperation</a:t>
            </a:r>
          </a:p>
          <a:p>
            <a:pPr marL="400050" lvl="1" indent="0">
              <a:buNone/>
            </a:pPr>
            <a:endParaRPr lang="en-GB" sz="1700" dirty="0"/>
          </a:p>
          <a:p>
            <a:pPr marL="400050" lvl="1" indent="0">
              <a:buNone/>
            </a:pPr>
            <a:endParaRPr lang="en-GB" sz="1700" dirty="0"/>
          </a:p>
          <a:p>
            <a:endParaRPr lang="en-GH" sz="1700" dirty="0"/>
          </a:p>
        </p:txBody>
      </p:sp>
      <p:pic>
        <p:nvPicPr>
          <p:cNvPr id="5" name="Picture 4" descr="A close up of a flag&#10;&#10;AI-generated content may be incorrect.">
            <a:extLst>
              <a:ext uri="{FF2B5EF4-FFF2-40B4-BE49-F238E27FC236}">
                <a16:creationId xmlns:a16="http://schemas.microsoft.com/office/drawing/2014/main" id="{5A4CD9AC-F3B0-3AE4-F839-11E9039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48" y="640080"/>
            <a:ext cx="1090196" cy="76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80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DF087A3-5112-C920-5045-9B74C8583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355" y="2012159"/>
            <a:ext cx="2402388" cy="2440983"/>
          </a:xfrm>
          <a:prstGeom prst="roundRect">
            <a:avLst>
              <a:gd name="adj" fmla="val 16667"/>
            </a:avLst>
          </a:prstGeom>
          <a:solidFill>
            <a:srgbClr val="156082"/>
          </a:solidFill>
          <a:ln w="1905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GH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GH" sz="12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GH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Cyber Security Secretariat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GH" sz="16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Functional Secretariat for National Cybersecurity Advisor </a:t>
            </a:r>
            <a:endParaRPr kumimoji="0" lang="en-GB" altLang="en-GH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DEFC98E-D211-3E5D-2B1C-E879BDE6A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800" y="2073776"/>
            <a:ext cx="2396375" cy="2440983"/>
          </a:xfrm>
          <a:prstGeom prst="roundRect">
            <a:avLst>
              <a:gd name="adj" fmla="val 16667"/>
            </a:avLst>
          </a:prstGeom>
          <a:solidFill>
            <a:srgbClr val="156082"/>
          </a:solidFill>
          <a:ln w="1905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Cybersecurity Centre NCSC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GH" sz="16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- Prescribed by NCSPS</a:t>
            </a:r>
            <a:endParaRPr kumimoji="0" lang="en-GB" altLang="en-GH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5B74D3A-E4B0-8BBB-31C7-9DC30C3D3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754" y="2073775"/>
            <a:ext cx="2297614" cy="2440967"/>
          </a:xfrm>
          <a:prstGeom prst="roundRect">
            <a:avLst>
              <a:gd name="adj" fmla="val 16667"/>
            </a:avLst>
          </a:prstGeom>
          <a:solidFill>
            <a:srgbClr val="156082"/>
          </a:solidFill>
          <a:ln w="1905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GH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GH" sz="12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Cyber Security Authority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GH" sz="16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G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Prescribed by Cybersecurity Act  </a:t>
            </a:r>
            <a:endParaRPr kumimoji="0" lang="en-GB" altLang="en-GH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F1FBFB3-D5C2-B6BB-339E-5E4CD053AC9F}"/>
              </a:ext>
            </a:extLst>
          </p:cNvPr>
          <p:cNvSpPr/>
          <p:nvPr/>
        </p:nvSpPr>
        <p:spPr>
          <a:xfrm>
            <a:off x="3173856" y="3110117"/>
            <a:ext cx="396875" cy="184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52FB8BB-6109-AEDD-2FB5-3567B3026C0E}"/>
              </a:ext>
            </a:extLst>
          </p:cNvPr>
          <p:cNvSpPr/>
          <p:nvPr/>
        </p:nvSpPr>
        <p:spPr>
          <a:xfrm>
            <a:off x="6131766" y="3133520"/>
            <a:ext cx="396875" cy="184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FAB8F-7F54-7EBD-D8B4-BA24BE762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357" y="200927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H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A9DC9E5-79C6-39BD-688B-30B5890C4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357" y="24664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F77B3-6EFE-9A80-02C9-FC4275C01A79}"/>
              </a:ext>
            </a:extLst>
          </p:cNvPr>
          <p:cNvSpPr txBox="1"/>
          <p:nvPr/>
        </p:nvSpPr>
        <p:spPr>
          <a:xfrm>
            <a:off x="694355" y="760400"/>
            <a:ext cx="7282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H" sz="3600" dirty="0"/>
              <a:t>Evolution of coordination center</a:t>
            </a:r>
          </a:p>
        </p:txBody>
      </p:sp>
    </p:spTree>
    <p:extLst>
      <p:ext uri="{BB962C8B-B14F-4D97-AF65-F5344CB8AC3E}">
        <p14:creationId xmlns:p14="http://schemas.microsoft.com/office/powerpoint/2010/main" val="351598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4192" y="85844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Oval 17"/>
          <p:cNvSpPr/>
          <p:nvPr/>
        </p:nvSpPr>
        <p:spPr>
          <a:xfrm>
            <a:off x="4181170" y="5200475"/>
            <a:ext cx="3802577" cy="40005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82592" y="2024570"/>
            <a:ext cx="5040977" cy="1181757"/>
          </a:xfrm>
          <a:prstGeom prst="rect">
            <a:avLst/>
          </a:prstGeom>
          <a:gradFill flip="none" rotWithShape="1">
            <a:gsLst>
              <a:gs pos="45000">
                <a:srgbClr val="F1583F"/>
              </a:gs>
              <a:gs pos="0">
                <a:schemeClr val="bg1">
                  <a:alpha val="0"/>
                </a:schemeClr>
              </a:gs>
              <a:gs pos="100000">
                <a:srgbClr val="EE381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POLICY DIRECTION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50639" y="3263316"/>
            <a:ext cx="4580225" cy="1140394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TECHNICAL COORDINATION &amp; ENGAGEMENT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94637" y="4460699"/>
            <a:ext cx="4028931" cy="1287054"/>
          </a:xfrm>
          <a:prstGeom prst="rect">
            <a:avLst/>
          </a:prstGeom>
          <a:gradFill flip="none" rotWithShape="1">
            <a:gsLst>
              <a:gs pos="53000">
                <a:srgbClr val="00B050"/>
              </a:gs>
              <a:gs pos="0">
                <a:schemeClr val="bg1">
                  <a:alpha val="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OPERATIONS</a:t>
            </a:r>
          </a:p>
        </p:txBody>
      </p:sp>
      <p:sp>
        <p:nvSpPr>
          <p:cNvPr id="22" name="Rectangle 89"/>
          <p:cNvSpPr/>
          <p:nvPr/>
        </p:nvSpPr>
        <p:spPr>
          <a:xfrm>
            <a:off x="2998551" y="2024570"/>
            <a:ext cx="1802049" cy="1181757"/>
          </a:xfrm>
          <a:custGeom>
            <a:avLst/>
            <a:gdLst/>
            <a:ahLst/>
            <a:cxnLst/>
            <a:rect l="l" t="t" r="r" b="b"/>
            <a:pathLst>
              <a:path w="1228670" h="886968">
                <a:moveTo>
                  <a:pt x="614335" y="0"/>
                </a:moveTo>
                <a:lnTo>
                  <a:pt x="1228670" y="886968"/>
                </a:lnTo>
                <a:lnTo>
                  <a:pt x="0" y="886968"/>
                </a:lnTo>
                <a:close/>
              </a:path>
            </a:pathLst>
          </a:custGeom>
          <a:solidFill>
            <a:srgbClr val="EE3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90"/>
          <p:cNvSpPr/>
          <p:nvPr/>
        </p:nvSpPr>
        <p:spPr>
          <a:xfrm>
            <a:off x="2096318" y="3263316"/>
            <a:ext cx="3601659" cy="1140394"/>
          </a:xfrm>
          <a:custGeom>
            <a:avLst/>
            <a:gdLst/>
            <a:ahLst/>
            <a:cxnLst/>
            <a:rect l="l" t="t" r="r" b="b"/>
            <a:pathLst>
              <a:path w="2562600" h="886968">
                <a:moveTo>
                  <a:pt x="614335" y="0"/>
                </a:moveTo>
                <a:lnTo>
                  <a:pt x="1948265" y="0"/>
                </a:lnTo>
                <a:lnTo>
                  <a:pt x="2562600" y="886968"/>
                </a:lnTo>
                <a:lnTo>
                  <a:pt x="0" y="886968"/>
                </a:lnTo>
                <a:close/>
              </a:path>
            </a:pathLst>
          </a:cu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91"/>
          <p:cNvSpPr/>
          <p:nvPr/>
        </p:nvSpPr>
        <p:spPr>
          <a:xfrm>
            <a:off x="1236492" y="4460699"/>
            <a:ext cx="5355724" cy="1287054"/>
          </a:xfrm>
          <a:custGeom>
            <a:avLst/>
            <a:gdLst/>
            <a:ahLst/>
            <a:cxnLst/>
            <a:rect l="l" t="t" r="r" b="b"/>
            <a:pathLst>
              <a:path w="3896530" h="886968">
                <a:moveTo>
                  <a:pt x="614335" y="0"/>
                </a:moveTo>
                <a:lnTo>
                  <a:pt x="3282196" y="0"/>
                </a:lnTo>
                <a:lnTo>
                  <a:pt x="3896530" y="886968"/>
                </a:lnTo>
                <a:lnTo>
                  <a:pt x="0" y="88696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76297C-4D51-0EAA-9183-4382F3E2C1E8}"/>
              </a:ext>
            </a:extLst>
          </p:cNvPr>
          <p:cNvSpPr txBox="1"/>
          <p:nvPr/>
        </p:nvSpPr>
        <p:spPr>
          <a:xfrm>
            <a:off x="1600200" y="380249"/>
            <a:ext cx="732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H" sz="2800" dirty="0"/>
              <a:t>Evolution of Governance Framework</a:t>
            </a:r>
          </a:p>
        </p:txBody>
      </p:sp>
    </p:spTree>
    <p:extLst>
      <p:ext uri="{BB962C8B-B14F-4D97-AF65-F5344CB8AC3E}">
        <p14:creationId xmlns:p14="http://schemas.microsoft.com/office/powerpoint/2010/main" val="159400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88" y="829782"/>
            <a:ext cx="7755913" cy="41536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829781"/>
            <a:ext cx="4880854" cy="20388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98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POLICY DIRECTION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" y="2868581"/>
            <a:ext cx="4880853" cy="1483331"/>
          </a:xfrm>
          <a:prstGeom prst="rect">
            <a:avLst/>
          </a:prstGeom>
          <a:gradFill>
            <a:gsLst>
              <a:gs pos="0">
                <a:srgbClr val="EFF70E"/>
              </a:gs>
              <a:gs pos="100000">
                <a:schemeClr val="bg1">
                  <a:alpha val="0"/>
                </a:schemeClr>
              </a:gs>
              <a:gs pos="0">
                <a:srgbClr val="FFFF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TECHNICAL COORDINATION</a:t>
            </a:r>
          </a:p>
          <a:p>
            <a:r>
              <a:rPr lang="en-US" sz="9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&amp; </a:t>
            </a:r>
            <a:r>
              <a:rPr lang="en-US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ENGAGEMENT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4351912"/>
            <a:ext cx="4880852" cy="1125205"/>
          </a:xfrm>
          <a:prstGeom prst="rect">
            <a:avLst/>
          </a:prstGeom>
          <a:gradFill flip="none" rotWithShape="1">
            <a:gsLst>
              <a:gs pos="1000">
                <a:srgbClr val="00B050"/>
              </a:gs>
              <a:gs pos="100000">
                <a:schemeClr val="bg1">
                  <a:alpha val="0"/>
                </a:schemeClr>
              </a:gs>
              <a:gs pos="0">
                <a:srgbClr val="00B050"/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C1F580-27AC-3717-2DD9-5B38D70B0CCD}"/>
              </a:ext>
            </a:extLst>
          </p:cNvPr>
          <p:cNvSpPr txBox="1"/>
          <p:nvPr/>
        </p:nvSpPr>
        <p:spPr>
          <a:xfrm>
            <a:off x="1600200" y="380249"/>
            <a:ext cx="732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H" sz="2400" dirty="0"/>
              <a:t>Governance Framework implemented under NCSPS</a:t>
            </a:r>
          </a:p>
        </p:txBody>
      </p:sp>
    </p:spTree>
    <p:extLst>
      <p:ext uri="{BB962C8B-B14F-4D97-AF65-F5344CB8AC3E}">
        <p14:creationId xmlns:p14="http://schemas.microsoft.com/office/powerpoint/2010/main" val="325732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BB94A-8705-54B0-CB90-A83B0E78E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5C7CE79-95DB-E853-2A6B-EBEFDF84BA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4192" y="85844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9437CCE6-F6E9-DBF5-CD85-22B2D09E11AD}"/>
              </a:ext>
            </a:extLst>
          </p:cNvPr>
          <p:cNvSpPr/>
          <p:nvPr/>
        </p:nvSpPr>
        <p:spPr>
          <a:xfrm>
            <a:off x="4181170" y="5200475"/>
            <a:ext cx="3802577" cy="400050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70000"/>
                </a:sys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A1920F-DFA8-89C6-C45C-E93B354EA8D8}"/>
              </a:ext>
            </a:extLst>
          </p:cNvPr>
          <p:cNvSpPr/>
          <p:nvPr/>
        </p:nvSpPr>
        <p:spPr>
          <a:xfrm>
            <a:off x="3582592" y="2024570"/>
            <a:ext cx="5040977" cy="1181757"/>
          </a:xfrm>
          <a:prstGeom prst="rect">
            <a:avLst/>
          </a:prstGeom>
          <a:gradFill flip="none" rotWithShape="1">
            <a:gsLst>
              <a:gs pos="45000">
                <a:srgbClr val="F1583F"/>
              </a:gs>
              <a:gs pos="0">
                <a:schemeClr val="bg1">
                  <a:alpha val="0"/>
                </a:schemeClr>
              </a:gs>
              <a:gs pos="100000">
                <a:srgbClr val="EE381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BOARD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CD67D2-75FD-D7AE-B34B-4CB6B03AFD10}"/>
              </a:ext>
            </a:extLst>
          </p:cNvPr>
          <p:cNvSpPr/>
          <p:nvPr/>
        </p:nvSpPr>
        <p:spPr>
          <a:xfrm>
            <a:off x="4050639" y="3263316"/>
            <a:ext cx="4580225" cy="1140394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JOINT CYBERSECURITY COMMITTEE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DE7EE-FD4F-B776-5E76-7CEEE9FB41BA}"/>
              </a:ext>
            </a:extLst>
          </p:cNvPr>
          <p:cNvSpPr/>
          <p:nvPr/>
        </p:nvSpPr>
        <p:spPr>
          <a:xfrm>
            <a:off x="4594637" y="4460699"/>
            <a:ext cx="4028931" cy="1287054"/>
          </a:xfrm>
          <a:prstGeom prst="rect">
            <a:avLst/>
          </a:prstGeom>
          <a:gradFill flip="none" rotWithShape="1">
            <a:gsLst>
              <a:gs pos="53000">
                <a:srgbClr val="00B050"/>
              </a:gs>
              <a:gs pos="0">
                <a:schemeClr val="bg1">
                  <a:alpha val="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350" dirty="0">
                <a:solidFill>
                  <a:schemeClr val="tx1"/>
                </a:solidFill>
              </a:rPr>
              <a:t>CYBER SECURITY AUTHORITY</a:t>
            </a:r>
          </a:p>
        </p:txBody>
      </p:sp>
      <p:sp>
        <p:nvSpPr>
          <p:cNvPr id="22" name="Rectangle 89">
            <a:extLst>
              <a:ext uri="{FF2B5EF4-FFF2-40B4-BE49-F238E27FC236}">
                <a16:creationId xmlns:a16="http://schemas.microsoft.com/office/drawing/2014/main" id="{313636A2-356C-528A-7231-04DBFD8E066D}"/>
              </a:ext>
            </a:extLst>
          </p:cNvPr>
          <p:cNvSpPr/>
          <p:nvPr/>
        </p:nvSpPr>
        <p:spPr>
          <a:xfrm>
            <a:off x="2998551" y="2024570"/>
            <a:ext cx="1802049" cy="1181757"/>
          </a:xfrm>
          <a:custGeom>
            <a:avLst/>
            <a:gdLst/>
            <a:ahLst/>
            <a:cxnLst/>
            <a:rect l="l" t="t" r="r" b="b"/>
            <a:pathLst>
              <a:path w="1228670" h="886968">
                <a:moveTo>
                  <a:pt x="614335" y="0"/>
                </a:moveTo>
                <a:lnTo>
                  <a:pt x="1228670" y="886968"/>
                </a:lnTo>
                <a:lnTo>
                  <a:pt x="0" y="886968"/>
                </a:lnTo>
                <a:close/>
              </a:path>
            </a:pathLst>
          </a:custGeom>
          <a:solidFill>
            <a:srgbClr val="EE3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90">
            <a:extLst>
              <a:ext uri="{FF2B5EF4-FFF2-40B4-BE49-F238E27FC236}">
                <a16:creationId xmlns:a16="http://schemas.microsoft.com/office/drawing/2014/main" id="{32C7611D-0349-F45E-3364-73DFE569EF13}"/>
              </a:ext>
            </a:extLst>
          </p:cNvPr>
          <p:cNvSpPr/>
          <p:nvPr/>
        </p:nvSpPr>
        <p:spPr>
          <a:xfrm>
            <a:off x="2096318" y="3263316"/>
            <a:ext cx="3601659" cy="1140394"/>
          </a:xfrm>
          <a:custGeom>
            <a:avLst/>
            <a:gdLst/>
            <a:ahLst/>
            <a:cxnLst/>
            <a:rect l="l" t="t" r="r" b="b"/>
            <a:pathLst>
              <a:path w="2562600" h="886968">
                <a:moveTo>
                  <a:pt x="614335" y="0"/>
                </a:moveTo>
                <a:lnTo>
                  <a:pt x="1948265" y="0"/>
                </a:lnTo>
                <a:lnTo>
                  <a:pt x="2562600" y="886968"/>
                </a:lnTo>
                <a:lnTo>
                  <a:pt x="0" y="886968"/>
                </a:lnTo>
                <a:close/>
              </a:path>
            </a:pathLst>
          </a:cu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91">
            <a:extLst>
              <a:ext uri="{FF2B5EF4-FFF2-40B4-BE49-F238E27FC236}">
                <a16:creationId xmlns:a16="http://schemas.microsoft.com/office/drawing/2014/main" id="{AF579575-044C-3F34-692A-67342078BE13}"/>
              </a:ext>
            </a:extLst>
          </p:cNvPr>
          <p:cNvSpPr/>
          <p:nvPr/>
        </p:nvSpPr>
        <p:spPr>
          <a:xfrm>
            <a:off x="1236492" y="4460699"/>
            <a:ext cx="5355724" cy="1287054"/>
          </a:xfrm>
          <a:custGeom>
            <a:avLst/>
            <a:gdLst/>
            <a:ahLst/>
            <a:cxnLst/>
            <a:rect l="l" t="t" r="r" b="b"/>
            <a:pathLst>
              <a:path w="3896530" h="886968">
                <a:moveTo>
                  <a:pt x="614335" y="0"/>
                </a:moveTo>
                <a:lnTo>
                  <a:pt x="3282196" y="0"/>
                </a:lnTo>
                <a:lnTo>
                  <a:pt x="3896530" y="886968"/>
                </a:lnTo>
                <a:lnTo>
                  <a:pt x="0" y="88696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6F9011-BAF3-A267-D008-0E485279A280}"/>
              </a:ext>
            </a:extLst>
          </p:cNvPr>
          <p:cNvSpPr txBox="1"/>
          <p:nvPr/>
        </p:nvSpPr>
        <p:spPr>
          <a:xfrm>
            <a:off x="1600200" y="380249"/>
            <a:ext cx="732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H" sz="2800" dirty="0"/>
              <a:t>Governance Framework – UNDER ACT 1038</a:t>
            </a:r>
          </a:p>
        </p:txBody>
      </p:sp>
    </p:spTree>
    <p:extLst>
      <p:ext uri="{BB962C8B-B14F-4D97-AF65-F5344CB8AC3E}">
        <p14:creationId xmlns:p14="http://schemas.microsoft.com/office/powerpoint/2010/main" val="123578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14903" y="2036524"/>
            <a:ext cx="2267309" cy="754380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2870" tIns="102870" rIns="102870" bIns="102870" rtlCol="0" anchor="ctr"/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National Communication Authority  – All Licensed Public Network Operators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58904" y="2043487"/>
            <a:ext cx="2267309" cy="754380"/>
          </a:xfrm>
          <a:prstGeom prst="rect">
            <a:avLst/>
          </a:prstGeom>
          <a:ln w="38100">
            <a:solidFill>
              <a:srgbClr val="00CC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Industrial &amp; Commercial Systems - Power &amp; Water Systems Operators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0" y="2848702"/>
            <a:ext cx="2267309" cy="754380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2870" tIns="102870" rIns="102870" bIns="102870" rtlCol="0" anchor="ctr"/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National I.T Agency – All Government Networks &amp; Systems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0" y="3652981"/>
            <a:ext cx="2267309" cy="75438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National Security Council – All National Security Agencies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0" y="4457260"/>
            <a:ext cx="2267309" cy="75438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Bank of Ghana – All Banking &amp; Financial Institutions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6876691" y="2848702"/>
            <a:ext cx="2267309" cy="754380"/>
          </a:xfrm>
          <a:prstGeom prst="rect">
            <a:avLst/>
          </a:prstGeom>
          <a:ln w="38100">
            <a:solidFill>
              <a:srgbClr val="990099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Academic &amp; Research Networks – GARNET, GhREN &amp; University &amp; Research Institutions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876691" y="3652981"/>
            <a:ext cx="2267309" cy="754380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Military – All Arms of the Ghana Armed Forces &amp; Regional Units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876691" y="4457260"/>
            <a:ext cx="2267309" cy="754380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287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Business or Private Sector – Any Private Sector Business That Require Incident Handling Services</a:t>
            </a:r>
          </a:p>
        </p:txBody>
      </p:sp>
      <p:sp>
        <p:nvSpPr>
          <p:cNvPr id="8" name="Oval 7"/>
          <p:cNvSpPr/>
          <p:nvPr/>
        </p:nvSpPr>
        <p:spPr>
          <a:xfrm>
            <a:off x="2686050" y="4420941"/>
            <a:ext cx="3771900" cy="1562645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8000">
                <a:schemeClr val="tx1">
                  <a:lumMod val="65000"/>
                  <a:lumOff val="35000"/>
                </a:schemeClr>
              </a:gs>
              <a:gs pos="77000">
                <a:schemeClr val="bg1">
                  <a:alpha val="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NATIONAL </a:t>
            </a:r>
          </a:p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CERT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67308" y="4288882"/>
            <a:ext cx="1447442" cy="1069848"/>
            <a:chOff x="1447800" y="2057400"/>
            <a:chExt cx="1828800" cy="19812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8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grpSpPr>
        <p:sp>
          <p:nvSpPr>
            <p:cNvPr id="6" name="Rectangle 5"/>
            <p:cNvSpPr/>
            <p:nvPr/>
          </p:nvSpPr>
          <p:spPr>
            <a:xfrm>
              <a:off x="1447800" y="2362200"/>
              <a:ext cx="1828800" cy="1676400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err="1"/>
                <a:t>BoG</a:t>
              </a:r>
              <a:endParaRPr lang="en-US" sz="1500" b="1" dirty="0"/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69" name="Oval 68"/>
            <p:cNvSpPr/>
            <p:nvPr/>
          </p:nvSpPr>
          <p:spPr>
            <a:xfrm>
              <a:off x="1447800" y="2057400"/>
              <a:ext cx="1828800" cy="6096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267308" y="3486496"/>
            <a:ext cx="1447442" cy="1069848"/>
            <a:chOff x="1447800" y="2057400"/>
            <a:chExt cx="1828800" cy="1981200"/>
          </a:xfrm>
          <a:gradFill flip="none" rotWithShape="1">
            <a:gsLst>
              <a:gs pos="0">
                <a:schemeClr val="accent6">
                  <a:lumMod val="75000"/>
                  <a:alpha val="88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6200000" scaled="1"/>
            <a:tileRect/>
          </a:gradFill>
        </p:grpSpPr>
        <p:sp>
          <p:nvSpPr>
            <p:cNvPr id="104" name="Rectangle 5"/>
            <p:cNvSpPr/>
            <p:nvPr/>
          </p:nvSpPr>
          <p:spPr>
            <a:xfrm>
              <a:off x="1447800" y="2362200"/>
              <a:ext cx="1828800" cy="1676400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/>
                <a:t>NSC</a:t>
              </a:r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105" name="Oval 104"/>
            <p:cNvSpPr/>
            <p:nvPr/>
          </p:nvSpPr>
          <p:spPr>
            <a:xfrm>
              <a:off x="1447800" y="2057400"/>
              <a:ext cx="18288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267308" y="2684110"/>
            <a:ext cx="1447442" cy="1069848"/>
            <a:chOff x="1447800" y="2057400"/>
            <a:chExt cx="1828800" cy="1981200"/>
          </a:xfrm>
          <a:gradFill>
            <a:gsLst>
              <a:gs pos="0">
                <a:schemeClr val="accent4">
                  <a:lumMod val="75000"/>
                  <a:alpha val="74000"/>
                </a:schemeClr>
              </a:gs>
              <a:gs pos="5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</p:grpSpPr>
        <p:sp>
          <p:nvSpPr>
            <p:cNvPr id="107" name="Rectangle 5"/>
            <p:cNvSpPr/>
            <p:nvPr/>
          </p:nvSpPr>
          <p:spPr>
            <a:xfrm>
              <a:off x="1447800" y="2362200"/>
              <a:ext cx="1828800" cy="1676400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/>
                <a:t>NITA</a:t>
              </a:r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108" name="Oval 107"/>
            <p:cNvSpPr/>
            <p:nvPr/>
          </p:nvSpPr>
          <p:spPr>
            <a:xfrm>
              <a:off x="1447800" y="2057400"/>
              <a:ext cx="1828800" cy="609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429250" y="4288882"/>
            <a:ext cx="1447442" cy="1069848"/>
            <a:chOff x="6019800" y="4059936"/>
            <a:chExt cx="1929922" cy="1426464"/>
          </a:xfrm>
          <a:gradFill>
            <a:gsLst>
              <a:gs pos="0">
                <a:srgbClr val="996600">
                  <a:alpha val="64000"/>
                </a:srgbClr>
              </a:gs>
              <a:gs pos="50000">
                <a:srgbClr val="FF9900"/>
              </a:gs>
              <a:gs pos="100000">
                <a:srgbClr val="FF9966"/>
              </a:gs>
            </a:gsLst>
            <a:lin ang="16200000" scaled="1"/>
          </a:gradFill>
        </p:grpSpPr>
        <p:sp>
          <p:nvSpPr>
            <p:cNvPr id="113" name="Rectangle 5"/>
            <p:cNvSpPr/>
            <p:nvPr/>
          </p:nvSpPr>
          <p:spPr>
            <a:xfrm>
              <a:off x="6019800" y="4279392"/>
              <a:ext cx="1929922" cy="1207008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350" b="1" dirty="0">
                  <a:solidFill>
                    <a:prstClr val="white"/>
                  </a:solidFill>
                </a:rPr>
                <a:t>BUS</a:t>
              </a:r>
            </a:p>
            <a:p>
              <a:pPr lvl="0" algn="ctr"/>
              <a:r>
                <a:rPr lang="en-US" sz="1350" b="1" dirty="0">
                  <a:solidFill>
                    <a:prstClr val="white"/>
                  </a:solidFill>
                </a:rPr>
                <a:t>CERT</a:t>
              </a:r>
            </a:p>
          </p:txBody>
        </p:sp>
        <p:sp>
          <p:nvSpPr>
            <p:cNvPr id="114" name="Oval 113"/>
            <p:cNvSpPr/>
            <p:nvPr/>
          </p:nvSpPr>
          <p:spPr>
            <a:xfrm>
              <a:off x="6019800" y="4059936"/>
              <a:ext cx="1929922" cy="438912"/>
            </a:xfrm>
            <a:prstGeom prst="ellipse">
              <a:avLst/>
            </a:prstGeom>
            <a:solidFill>
              <a:srgbClr val="EC96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429250" y="3486496"/>
            <a:ext cx="1447442" cy="1069848"/>
            <a:chOff x="6019800" y="2990088"/>
            <a:chExt cx="1929922" cy="1426464"/>
          </a:xfrm>
          <a:gradFill>
            <a:gsLst>
              <a:gs pos="0">
                <a:schemeClr val="tx2">
                  <a:lumMod val="50000"/>
                  <a:alpha val="74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1"/>
          </a:gradFill>
        </p:grpSpPr>
        <p:sp>
          <p:nvSpPr>
            <p:cNvPr id="116" name="Rectangle 5"/>
            <p:cNvSpPr/>
            <p:nvPr/>
          </p:nvSpPr>
          <p:spPr>
            <a:xfrm>
              <a:off x="6019800" y="3209544"/>
              <a:ext cx="1929922" cy="1207008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350" b="1" dirty="0"/>
                <a:t>MIL</a:t>
              </a:r>
            </a:p>
            <a:p>
              <a:pPr lvl="0" algn="ctr"/>
              <a:r>
                <a:rPr lang="en-US" sz="1350" b="1" dirty="0">
                  <a:solidFill>
                    <a:prstClr val="white"/>
                  </a:solidFill>
                </a:rPr>
                <a:t>CERT</a:t>
              </a:r>
            </a:p>
          </p:txBody>
        </p:sp>
        <p:sp>
          <p:nvSpPr>
            <p:cNvPr id="117" name="Oval 116"/>
            <p:cNvSpPr/>
            <p:nvPr/>
          </p:nvSpPr>
          <p:spPr>
            <a:xfrm>
              <a:off x="6019800" y="2990088"/>
              <a:ext cx="1929922" cy="43891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429250" y="2684110"/>
            <a:ext cx="1447442" cy="1069848"/>
            <a:chOff x="6019800" y="1920240"/>
            <a:chExt cx="1929922" cy="1426464"/>
          </a:xfrm>
          <a:gradFill>
            <a:gsLst>
              <a:gs pos="0">
                <a:srgbClr val="660033">
                  <a:alpha val="73000"/>
                </a:srgbClr>
              </a:gs>
              <a:gs pos="50000">
                <a:srgbClr val="990099"/>
              </a:gs>
              <a:gs pos="100000">
                <a:srgbClr val="990099"/>
              </a:gs>
            </a:gsLst>
            <a:lin ang="16200000" scaled="1"/>
          </a:gradFill>
        </p:grpSpPr>
        <p:sp>
          <p:nvSpPr>
            <p:cNvPr id="119" name="Rectangle 5"/>
            <p:cNvSpPr/>
            <p:nvPr/>
          </p:nvSpPr>
          <p:spPr>
            <a:xfrm>
              <a:off x="6019800" y="2139696"/>
              <a:ext cx="1929922" cy="1207008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/>
                <a:t>ARN</a:t>
              </a:r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120" name="Oval 119"/>
            <p:cNvSpPr/>
            <p:nvPr/>
          </p:nvSpPr>
          <p:spPr>
            <a:xfrm>
              <a:off x="6019800" y="1920240"/>
              <a:ext cx="1929922" cy="438912"/>
            </a:xfrm>
            <a:prstGeom prst="ellipse">
              <a:avLst/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3714750" y="3990200"/>
            <a:ext cx="695910" cy="98185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4655929" y="3245107"/>
            <a:ext cx="763211" cy="1726949"/>
          </a:xfrm>
          <a:prstGeom prst="straightConnector1">
            <a:avLst/>
          </a:prstGeom>
          <a:ln>
            <a:solidFill>
              <a:srgbClr val="9900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712318" y="3234256"/>
            <a:ext cx="781861" cy="17378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706656" y="4030171"/>
            <a:ext cx="722594" cy="920322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5010508" y="4807794"/>
            <a:ext cx="408632" cy="403846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 flipV="1">
            <a:off x="3702209" y="4872779"/>
            <a:ext cx="485549" cy="338861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2265259" y="1896807"/>
            <a:ext cx="1447442" cy="1069848"/>
            <a:chOff x="1447800" y="2057400"/>
            <a:chExt cx="1828800" cy="1981200"/>
          </a:xfr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37" name="Rectangle 5"/>
            <p:cNvSpPr/>
            <p:nvPr/>
          </p:nvSpPr>
          <p:spPr>
            <a:xfrm>
              <a:off x="1447800" y="2362200"/>
              <a:ext cx="1828800" cy="1676400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/>
                <a:t>NCA</a:t>
              </a:r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1447800" y="2057400"/>
              <a:ext cx="1828800" cy="609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429250" y="1894423"/>
            <a:ext cx="1447442" cy="1069848"/>
            <a:chOff x="6019800" y="1920240"/>
            <a:chExt cx="1929922" cy="1426464"/>
          </a:xfrm>
          <a:gradFill>
            <a:gsLst>
              <a:gs pos="0">
                <a:srgbClr val="00FFFF">
                  <a:alpha val="72549"/>
                </a:srgbClr>
              </a:gs>
              <a:gs pos="50000">
                <a:srgbClr val="00CCFF"/>
              </a:gs>
              <a:gs pos="100000">
                <a:srgbClr val="FF6699"/>
              </a:gs>
            </a:gsLst>
            <a:lin ang="16200000" scaled="1"/>
          </a:gradFill>
        </p:grpSpPr>
        <p:sp>
          <p:nvSpPr>
            <p:cNvPr id="41" name="Rectangle 5"/>
            <p:cNvSpPr/>
            <p:nvPr/>
          </p:nvSpPr>
          <p:spPr>
            <a:xfrm>
              <a:off x="6019800" y="2139696"/>
              <a:ext cx="1929922" cy="1207008"/>
            </a:xfrm>
            <a:custGeom>
              <a:avLst/>
              <a:gdLst/>
              <a:ahLst/>
              <a:cxnLst/>
              <a:rect l="l" t="t" r="r" b="b"/>
              <a:pathLst>
                <a:path w="1828800" h="1676400">
                  <a:moveTo>
                    <a:pt x="0" y="0"/>
                  </a:moveTo>
                  <a:lnTo>
                    <a:pt x="1828800" y="0"/>
                  </a:lnTo>
                  <a:lnTo>
                    <a:pt x="1828800" y="1371600"/>
                  </a:lnTo>
                  <a:cubicBezTo>
                    <a:pt x="1828800" y="1539936"/>
                    <a:pt x="1419409" y="1676400"/>
                    <a:pt x="914400" y="1676400"/>
                  </a:cubicBezTo>
                  <a:cubicBezTo>
                    <a:pt x="409391" y="1676400"/>
                    <a:pt x="0" y="1539936"/>
                    <a:pt x="0" y="1371600"/>
                  </a:cubicBezTo>
                  <a:close/>
                </a:path>
              </a:pathLst>
            </a:custGeom>
            <a:gradFill>
              <a:gsLst>
                <a:gs pos="0">
                  <a:srgbClr val="00FFFF">
                    <a:alpha val="72549"/>
                  </a:srgbClr>
                </a:gs>
                <a:gs pos="50000">
                  <a:srgbClr val="00CCFF"/>
                </a:gs>
                <a:gs pos="100000">
                  <a:srgbClr val="00FF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/>
                <a:t>ICS</a:t>
              </a:r>
            </a:p>
            <a:p>
              <a:pPr algn="ctr"/>
              <a:r>
                <a:rPr lang="en-US" sz="1500" b="1" dirty="0"/>
                <a:t>CERT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6019800" y="1920240"/>
              <a:ext cx="1929922" cy="438912"/>
            </a:xfrm>
            <a:prstGeom prst="ellipse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>
            <a:off x="3717107" y="2487656"/>
            <a:ext cx="830364" cy="248440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4594480" y="2483575"/>
            <a:ext cx="824660" cy="2488481"/>
          </a:xfrm>
          <a:prstGeom prst="straightConnector1">
            <a:avLst/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3805109" y="4733589"/>
            <a:ext cx="1500356" cy="88434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8000">
                <a:schemeClr val="tx1">
                  <a:lumMod val="65000"/>
                  <a:lumOff val="35000"/>
                </a:schemeClr>
              </a:gs>
              <a:gs pos="77000">
                <a:schemeClr val="bg1">
                  <a:alpha val="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A8E3B9-14CA-3673-070B-0DBB81670C8A}"/>
              </a:ext>
            </a:extLst>
          </p:cNvPr>
          <p:cNvSpPr txBox="1"/>
          <p:nvPr/>
        </p:nvSpPr>
        <p:spPr>
          <a:xfrm>
            <a:off x="2391970" y="590224"/>
            <a:ext cx="43266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H" sz="4800" dirty="0"/>
              <a:t>CSIRT Ecosystem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C627B-591D-3560-E78C-E01550F6E421}"/>
              </a:ext>
            </a:extLst>
          </p:cNvPr>
          <p:cNvSpPr txBox="1"/>
          <p:nvPr/>
        </p:nvSpPr>
        <p:spPr>
          <a:xfrm>
            <a:off x="3108941" y="6178242"/>
            <a:ext cx="3619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H" dirty="0"/>
              <a:t>New inclusion – Health Sector CSIRT </a:t>
            </a:r>
          </a:p>
        </p:txBody>
      </p:sp>
    </p:spTree>
    <p:extLst>
      <p:ext uri="{BB962C8B-B14F-4D97-AF65-F5344CB8AC3E}">
        <p14:creationId xmlns:p14="http://schemas.microsoft.com/office/powerpoint/2010/main" val="1518863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1646"/>
            <a:ext cx="7772400" cy="1470025"/>
          </a:xfrm>
        </p:spPr>
        <p:txBody>
          <a:bodyPr anchor="ctr">
            <a:normAutofit/>
          </a:bodyPr>
          <a:lstStyle/>
          <a:p>
            <a:r>
              <a:rPr lang="en-GB" sz="4100" dirty="0"/>
              <a:t>Legal &amp; Regulatory Foundation – Cybersecurity Act, 2020 (Act 1038)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2658979"/>
            <a:ext cx="6400800" cy="385010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endParaRPr lang="en-GB" sz="1500" dirty="0"/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Established Cyber Security Authority (CSA)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Regulates cybersecurity activities nationwide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Mandates CII designation, protection &amp; compliance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Introduces incident reporting and cybersecurity licensing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Creates National Cybersecurity Fund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8463" y="337720"/>
            <a:ext cx="7772400" cy="1470025"/>
          </a:xfrm>
        </p:spPr>
        <p:txBody>
          <a:bodyPr anchor="ctr">
            <a:normAutofit/>
          </a:bodyPr>
          <a:lstStyle/>
          <a:p>
            <a:r>
              <a:rPr dirty="0"/>
              <a:t>Institutional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1807745"/>
            <a:ext cx="6400800" cy="3831055"/>
          </a:xfrm>
        </p:spPr>
        <p:txBody>
          <a:bodyPr>
            <a:normAutofit fontScale="92500"/>
          </a:bodyPr>
          <a:lstStyle/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Cyber Security Authority – central regulator &amp; coordinator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National CERT &amp; sectoral CERTs (Banking, Telecom, Government etc.)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Sector regulators enforce domain‑specific cybersecurity requirements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Strong inter‑agency collaboration with LEAs &amp; intelligence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242" y="253499"/>
            <a:ext cx="7772400" cy="1470025"/>
          </a:xfrm>
        </p:spPr>
        <p:txBody>
          <a:bodyPr anchor="ctr">
            <a:normAutofit/>
          </a:bodyPr>
          <a:lstStyle/>
          <a:p>
            <a:r>
              <a:rPr dirty="0"/>
              <a:t>Operational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1588168"/>
            <a:ext cx="6400800" cy="4050632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Critical Information Infrastructure (CII) framework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Mandatory incident reporting &amp; national response coordination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Licensing of cybersecurity professionals &amp; service providers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National cybersecurity controls &amp; baseline standards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Awareness creation &amp; workforce development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7" y="265530"/>
            <a:ext cx="7772400" cy="1470025"/>
          </a:xfrm>
        </p:spPr>
        <p:txBody>
          <a:bodyPr anchor="ctr">
            <a:normAutofit/>
          </a:bodyPr>
          <a:lstStyle/>
          <a:p>
            <a:r>
              <a:rPr dirty="0"/>
              <a:t>Strengths of Ghana’s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1735555"/>
            <a:ext cx="6400800" cy="3903245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Strong legal &amp; regulatory foundation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Structured national strategy with clear pillars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Established CERT ecosystem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Active public‑private collaboration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Improving international rankings (GCI Tier 1)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7" y="302711"/>
            <a:ext cx="7772400" cy="1470025"/>
          </a:xfrm>
        </p:spPr>
        <p:txBody>
          <a:bodyPr anchor="ctr">
            <a:normAutofit/>
          </a:bodyPr>
          <a:lstStyle/>
          <a:p>
            <a:r>
              <a:rPr lang="en-GB" dirty="0"/>
              <a:t>Gaps &amp; Improvement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708484" y="2033337"/>
            <a:ext cx="6509084" cy="376588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000" dirty="0"/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400" dirty="0"/>
              <a:t>Uneven sector maturity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400" dirty="0"/>
              <a:t>Need for enhanced threat‑intelligence sharing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400" dirty="0"/>
              <a:t>Capacity limitations in specialized cybersecurity areas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3400" dirty="0"/>
              <a:t>Need for continuous national cybersecurity exercises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D4B3-4D42-B39E-9ADA-9CE573220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H" dirty="0"/>
              <a:t>Ghana’s GCI positioning - 2024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EF779-B62C-0A25-7BB4-462CA8077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b="1" dirty="0"/>
              <a:t>Tier Status</a:t>
            </a:r>
            <a:r>
              <a:rPr lang="en-GH" altLang="en-GH" sz="1800" dirty="0"/>
              <a:t>: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dirty="0"/>
              <a:t>Tier 1, the highest status in the GCI's five-tier system, which designates a nation as a role model in cybersecurity practices.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H" altLang="en-GH" sz="1800" dirty="0"/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b="1" dirty="0"/>
              <a:t>Score</a:t>
            </a:r>
            <a:r>
              <a:rPr lang="en-GH" altLang="en-GH" sz="1800" dirty="0"/>
              <a:t>: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dirty="0"/>
              <a:t>Ghana achieved a score of </a:t>
            </a:r>
            <a:r>
              <a:rPr lang="en-GH" altLang="en-GH" sz="1800" b="1" dirty="0"/>
              <a:t>99.27%</a:t>
            </a:r>
            <a:r>
              <a:rPr lang="en-GH" altLang="en-GH" sz="1800" dirty="0"/>
              <a:t>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H" altLang="en-GH" sz="1800" dirty="0"/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b="1" dirty="0"/>
              <a:t>African Ranking</a:t>
            </a:r>
            <a:r>
              <a:rPr lang="en-GH" altLang="en-GH" sz="1800" dirty="0"/>
              <a:t>: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dirty="0"/>
              <a:t>This score places Ghana as the </a:t>
            </a:r>
            <a:r>
              <a:rPr lang="en-GH" altLang="en-GH" sz="1800" b="1" dirty="0"/>
              <a:t>second-highest scoring country in Africa</a:t>
            </a:r>
            <a:r>
              <a:rPr lang="en-GH" altLang="en-GH" sz="1800" dirty="0"/>
              <a:t>, just behind Mauritius.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H" altLang="en-GH" sz="1800" dirty="0"/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b="1" dirty="0"/>
              <a:t>Global Position</a:t>
            </a:r>
            <a:r>
              <a:rPr lang="en-GH" altLang="en-GH" sz="1800" dirty="0"/>
              <a:t>: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H" altLang="en-GH" sz="1800" dirty="0"/>
              <a:t>Ghana is one of 46 countries worldwide and one of five in Africa to reach Tier 1 status.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H" altLang="en-GH" sz="1500" dirty="0"/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H" altLang="en-GH" sz="1500" dirty="0"/>
          </a:p>
          <a:p>
            <a:pPr>
              <a:lnSpc>
                <a:spcPct val="90000"/>
              </a:lnSpc>
            </a:pPr>
            <a:endParaRPr lang="en-GH" sz="1500" dirty="0"/>
          </a:p>
        </p:txBody>
      </p:sp>
      <p:pic>
        <p:nvPicPr>
          <p:cNvPr id="9" name="Content Placeholder 8" descr="A person with his mouth open and fists in the air&#10;&#10;AI-generated content may be incorrect.">
            <a:extLst>
              <a:ext uri="{FF2B5EF4-FFF2-40B4-BE49-F238E27FC236}">
                <a16:creationId xmlns:a16="http://schemas.microsoft.com/office/drawing/2014/main" id="{0D31CC05-CADB-E0E4-CC92-213E6B8D3D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5037" r="15583"/>
          <a:stretch>
            <a:fillRect/>
          </a:stretch>
        </p:blipFill>
        <p:spPr>
          <a:xfrm>
            <a:off x="4648200" y="1600200"/>
            <a:ext cx="4038600" cy="4525963"/>
          </a:xfr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3A8800-88EC-1BD8-517C-E77D51C16143}"/>
              </a:ext>
            </a:extLst>
          </p:cNvPr>
          <p:cNvSpPr txBox="1"/>
          <p:nvPr/>
        </p:nvSpPr>
        <p:spPr>
          <a:xfrm>
            <a:off x="1756414" y="6211669"/>
            <a:ext cx="5783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Demonstrates strong policy, legal, and institutional maturity</a:t>
            </a:r>
          </a:p>
          <a:p>
            <a:endParaRPr lang="en-GH" dirty="0"/>
          </a:p>
        </p:txBody>
      </p:sp>
    </p:spTree>
    <p:extLst>
      <p:ext uri="{BB962C8B-B14F-4D97-AF65-F5344CB8AC3E}">
        <p14:creationId xmlns:p14="http://schemas.microsoft.com/office/powerpoint/2010/main" val="2014284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0495" y="193341"/>
            <a:ext cx="7772400" cy="1470025"/>
          </a:xfrm>
        </p:spPr>
        <p:txBody>
          <a:bodyPr anchor="ctr">
            <a:normAutofit/>
          </a:bodyPr>
          <a:lstStyle/>
          <a:p>
            <a:r>
              <a:rPr dirty="0"/>
              <a:t>Key Lessons from Ghana’s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1780674"/>
            <a:ext cx="6400800" cy="38581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GB" sz="2400" dirty="0"/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Frameworks must evolve with threats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Cybersecurity is a whole‑of‑nation effort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Legislation + institutions + capacity = sustainable resilience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Executive buy-in is key to developing a strong framework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Cybersecurity maturity requires continuous investment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Ghana provides a practical model for African cybersecurity development</a:t>
            </a:r>
          </a:p>
          <a:p>
            <a:r>
              <a:t>CSA leadership and multisector collaboration critical</a:t>
            </a:r>
          </a:p>
          <a:p>
            <a:r>
              <a:t>Future focus: innovation, intelligence sharing, and advanced capacity building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1197E-622D-B4BE-879C-093322B75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GH" dirty="0"/>
              <a:t>eference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E03F-0C16-E711-0284-A051BB7A6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dirty="0"/>
              <a:t>First Policy &amp; Strategy</a:t>
            </a:r>
          </a:p>
          <a:p>
            <a:r>
              <a:rPr lang="en-GB" sz="2400" dirty="0">
                <a:hlinkClick r:id="rId2"/>
              </a:rPr>
              <a:t>https://www.itu.int/en/ITU-D/Cybersecurity/Documents/Country_Profiles/National-Cyber-Security-Policy-Strategy-Revised_23_07_15.pdf</a:t>
            </a: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Updated Policy &amp; Strategy</a:t>
            </a:r>
          </a:p>
          <a:p>
            <a:r>
              <a:rPr lang="en-GB" sz="2400" dirty="0">
                <a:hlinkClick r:id="rId3"/>
              </a:rPr>
              <a:t>https://www.csa.gov.gh/resources/National%20Cybersecurity%20Policy%20and%20Strategy.pdf</a:t>
            </a: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Cybersecurity Act (ACT 1038)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>
                <a:hlinkClick r:id="rId4"/>
              </a:rPr>
              <a:t>https://www.csa.gov.gh/resources/cybersecurity_Act_2020(Act_1038).pdf</a:t>
            </a: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Critical Information Infrastructure Directive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>
                <a:hlinkClick r:id="rId5"/>
              </a:rPr>
              <a:t>https://www.csa.gov.gh/resources/Directive_CII.pdf</a:t>
            </a:r>
            <a:endParaRPr lang="en-GB" sz="2400" dirty="0"/>
          </a:p>
          <a:p>
            <a:endParaRPr lang="en-GB" sz="2400" dirty="0"/>
          </a:p>
          <a:p>
            <a:endParaRPr lang="en-GH" sz="1600" dirty="0"/>
          </a:p>
        </p:txBody>
      </p:sp>
    </p:spTree>
    <p:extLst>
      <p:ext uri="{BB962C8B-B14F-4D97-AF65-F5344CB8AC3E}">
        <p14:creationId xmlns:p14="http://schemas.microsoft.com/office/powerpoint/2010/main" val="4121567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E416-4676-494D-4AE6-B2C04A02C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H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733BE-8D30-EEC0-9E53-6D0DB4715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H" dirty="0">
                <a:hlinkClick r:id="rId2"/>
              </a:rPr>
              <a:t>eric@first.org</a:t>
            </a:r>
            <a:endParaRPr lang="en-GH" dirty="0"/>
          </a:p>
          <a:p>
            <a:r>
              <a:rPr lang="en-GH" dirty="0"/>
              <a:t>+233-243380612 </a:t>
            </a:r>
          </a:p>
        </p:txBody>
      </p:sp>
    </p:spTree>
    <p:extLst>
      <p:ext uri="{BB962C8B-B14F-4D97-AF65-F5344CB8AC3E}">
        <p14:creationId xmlns:p14="http://schemas.microsoft.com/office/powerpoint/2010/main" val="36385252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868</Words>
  <Application>Microsoft Macintosh PowerPoint</Application>
  <PresentationFormat>On-screen Show (4:3)</PresentationFormat>
  <Paragraphs>174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Aharoni</vt:lpstr>
      <vt:lpstr>Aptos</vt:lpstr>
      <vt:lpstr>Arial</vt:lpstr>
      <vt:lpstr>Calibri</vt:lpstr>
      <vt:lpstr>Office Theme</vt:lpstr>
      <vt:lpstr>think-cell Slide</vt:lpstr>
      <vt:lpstr>Ghana’s Experience – Developing a Cybersecurity Framework</vt:lpstr>
      <vt:lpstr>Early Foundations (2010–2014)</vt:lpstr>
      <vt:lpstr>Policy &amp; Strategy Evolution (2016–2024)</vt:lpstr>
      <vt:lpstr>Policy &amp; Strategy Pillars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Legal &amp; Regulatory Foundation – Cybersecurity Act, 2020 (Act 1038)</vt:lpstr>
      <vt:lpstr>Institutional Architecture</vt:lpstr>
      <vt:lpstr>Operational Mechanisms</vt:lpstr>
      <vt:lpstr>Strengths of Ghana’s Model</vt:lpstr>
      <vt:lpstr>Gaps &amp; Improvement Opportunities</vt:lpstr>
      <vt:lpstr>Ghana’s GCI positioning - 2024</vt:lpstr>
      <vt:lpstr>Key Lessons from Ghana’s Experience</vt:lpstr>
      <vt:lpstr>Conclusion</vt:lpstr>
      <vt:lpstr>Reference 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Eric Akumiah</cp:lastModifiedBy>
  <cp:revision>6</cp:revision>
  <dcterms:created xsi:type="dcterms:W3CDTF">2013-01-27T09:14:16Z</dcterms:created>
  <dcterms:modified xsi:type="dcterms:W3CDTF">2025-11-17T04:58:06Z</dcterms:modified>
  <cp:category/>
</cp:coreProperties>
</file>