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5143500" cx="9144000"/>
  <p:notesSz cx="6858000" cy="9144000"/>
  <p:embeddedFontLst>
    <p:embeddedFont>
      <p:font typeface="Proxima Nova"/>
      <p:regular r:id="rId30"/>
      <p:bold r:id="rId31"/>
      <p:italic r:id="rId32"/>
      <p:boldItalic r:id="rId33"/>
    </p:embeddedFont>
    <p:embeddedFont>
      <p:font typeface="Roboto"/>
      <p:regular r:id="rId34"/>
      <p:bold r:id="rId35"/>
      <p:italic r:id="rId36"/>
      <p:boldItalic r:id="rId37"/>
    </p:embeddedFont>
    <p:embeddedFont>
      <p:font typeface="Proxima Nova Extrabold"/>
      <p:bold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ProximaNova-bold.fntdata"/><Relationship Id="rId30" Type="http://schemas.openxmlformats.org/officeDocument/2006/relationships/font" Target="fonts/ProximaNova-regular.fntdata"/><Relationship Id="rId11" Type="http://schemas.openxmlformats.org/officeDocument/2006/relationships/slide" Target="slides/slide7.xml"/><Relationship Id="rId33" Type="http://schemas.openxmlformats.org/officeDocument/2006/relationships/font" Target="fonts/ProximaNova-boldItalic.fntdata"/><Relationship Id="rId10" Type="http://schemas.openxmlformats.org/officeDocument/2006/relationships/slide" Target="slides/slide6.xml"/><Relationship Id="rId32" Type="http://schemas.openxmlformats.org/officeDocument/2006/relationships/font" Target="fonts/ProximaNova-italic.fntdata"/><Relationship Id="rId13" Type="http://schemas.openxmlformats.org/officeDocument/2006/relationships/slide" Target="slides/slide9.xml"/><Relationship Id="rId35" Type="http://schemas.openxmlformats.org/officeDocument/2006/relationships/font" Target="fonts/Roboto-bold.fntdata"/><Relationship Id="rId12" Type="http://schemas.openxmlformats.org/officeDocument/2006/relationships/slide" Target="slides/slide8.xml"/><Relationship Id="rId34" Type="http://schemas.openxmlformats.org/officeDocument/2006/relationships/font" Target="fonts/Roboto-regular.fntdata"/><Relationship Id="rId15" Type="http://schemas.openxmlformats.org/officeDocument/2006/relationships/slide" Target="slides/slide11.xml"/><Relationship Id="rId37" Type="http://schemas.openxmlformats.org/officeDocument/2006/relationships/font" Target="fonts/Roboto-boldItalic.fntdata"/><Relationship Id="rId14" Type="http://schemas.openxmlformats.org/officeDocument/2006/relationships/slide" Target="slides/slide10.xml"/><Relationship Id="rId36" Type="http://schemas.openxmlformats.org/officeDocument/2006/relationships/font" Target="fonts/Roboto-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38" Type="http://schemas.openxmlformats.org/officeDocument/2006/relationships/font" Target="fonts/ProximaNovaExtrabold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fd613f674a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fd613f674a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6fcb2e26d0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6fcb2e26d0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A base é a Gestão de Risco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6fcb2e26d0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6fcb2e26d0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A base é a Gestão de Risco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6fcb2e26d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6fcb2e26d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6fcb2e26d0_0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6fcb2e26d0_0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A base é a Gestão de Risco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fcb2e26d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fcb2e26d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A base é a Gestão de Risco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6fcb2e26d0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6fcb2e26d0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A base é a Gestão de Risco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9e7ba600ca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9e7ba600ca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9e7ba600ca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9e7ba600c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fd613f674a_0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fd613f674a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a13ce6f5c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a13ce6f5c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9e7ba600ca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9e7ba600ca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6fcb2e26d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6fcb2e26d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A base é a Gestão de Risco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9e7ba600c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9e7ba600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a322d5fab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a322d5fab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a5646f42c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a5646f42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fd613f6b0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fd613f6b0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a494cfcdc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a494cfcdc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6fcb2e26d0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6fcb2e26d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a13ce6f5c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a13ce6f5c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fd613f6b0d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fd613f6b0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6fcb2e26d0_0_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6fcb2e26d0_0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6fcb2e26d0_0_3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6fcb2e26d0_0_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fd613f6b0d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fd613f6b0d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fd613f6b0d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fd613f6b0d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sentation Cover" type="tx">
  <p:cSld name="TITLE_AND_BOD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 title="logo_no_line@4x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1000" y="464450"/>
            <a:ext cx="3722525" cy="105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type="title"/>
          </p:nvPr>
        </p:nvSpPr>
        <p:spPr>
          <a:xfrm>
            <a:off x="285700" y="2660475"/>
            <a:ext cx="48795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3">
            <a:alphaModFix amt="77000"/>
          </a:blip>
          <a:srcRect b="-1621" l="1125" r="37350" t="-1631"/>
          <a:stretch/>
        </p:blipFill>
        <p:spPr>
          <a:xfrm>
            <a:off x="5066500" y="0"/>
            <a:ext cx="4077498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sentation Cover 1">
  <p:cSld name="TITLE_AND_BODY_2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5700" y="2660475"/>
            <a:ext cx="48795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 b="1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pic>
        <p:nvPicPr>
          <p:cNvPr id="16" name="Google Shape;16;p3"/>
          <p:cNvPicPr preferRelativeResize="0"/>
          <p:nvPr/>
        </p:nvPicPr>
        <p:blipFill rotWithShape="1">
          <a:blip r:embed="rId2">
            <a:alphaModFix amt="77000"/>
          </a:blip>
          <a:srcRect b="-1621" l="1125" r="37350" t="-1631"/>
          <a:stretch/>
        </p:blipFill>
        <p:spPr>
          <a:xfrm>
            <a:off x="5066500" y="0"/>
            <a:ext cx="4077498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 title="logo_no_line@4x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464450"/>
            <a:ext cx="3722525" cy="105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>
  <p:cSld name="TITLE_AND_BODY_2_1_1_1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1562550" y="1755300"/>
            <a:ext cx="6018900" cy="6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100"/>
              <a:buFont typeface="Proxima Nova"/>
              <a:buNone/>
              <a:defRPr b="1" sz="3100">
                <a:solidFill>
                  <a:srgbClr val="0F75BC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9pPr>
          </a:lstStyle>
          <a:p/>
        </p:txBody>
      </p:sp>
      <p:cxnSp>
        <p:nvCxnSpPr>
          <p:cNvPr id="20" name="Google Shape;20;p4"/>
          <p:cNvCxnSpPr/>
          <p:nvPr/>
        </p:nvCxnSpPr>
        <p:spPr>
          <a:xfrm>
            <a:off x="3819900" y="3021725"/>
            <a:ext cx="1504200" cy="0"/>
          </a:xfrm>
          <a:prstGeom prst="straightConnector1">
            <a:avLst/>
          </a:prstGeom>
          <a:noFill/>
          <a:ln cap="flat" cmpd="sng" w="114300">
            <a:solidFill>
              <a:srgbClr val="0F75B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" name="Google Shape;21;p4"/>
          <p:cNvSpPr txBox="1"/>
          <p:nvPr>
            <p:ph idx="1" type="subTitle"/>
          </p:nvPr>
        </p:nvSpPr>
        <p:spPr>
          <a:xfrm>
            <a:off x="2244600" y="2346575"/>
            <a:ext cx="4654800" cy="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Font typeface="Proxima Nova"/>
              <a:buNone/>
              <a:defRPr sz="2000"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cial Media">
  <p:cSld name="TITLE_AND_BODY_2_1_1_1_1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/>
        </p:nvSpPr>
        <p:spPr>
          <a:xfrm>
            <a:off x="3236400" y="2997053"/>
            <a:ext cx="2671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F75BC"/>
                </a:solidFill>
                <a:latin typeface="Proxima Nova"/>
                <a:ea typeface="Proxima Nova"/>
                <a:cs typeface="Proxima Nova"/>
                <a:sym typeface="Proxima Nova"/>
              </a:rPr>
              <a:t>Follow us:</a:t>
            </a:r>
            <a:endParaRPr sz="1600">
              <a:solidFill>
                <a:srgbClr val="0F75BC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grpSp>
        <p:nvGrpSpPr>
          <p:cNvPr id="24" name="Google Shape;24;p5"/>
          <p:cNvGrpSpPr/>
          <p:nvPr/>
        </p:nvGrpSpPr>
        <p:grpSpPr>
          <a:xfrm>
            <a:off x="3408428" y="3611487"/>
            <a:ext cx="2327146" cy="585920"/>
            <a:chOff x="1340469" y="3646288"/>
            <a:chExt cx="2997354" cy="754662"/>
          </a:xfrm>
        </p:grpSpPr>
        <p:grpSp>
          <p:nvGrpSpPr>
            <p:cNvPr id="25" name="Google Shape;25;p5"/>
            <p:cNvGrpSpPr/>
            <p:nvPr/>
          </p:nvGrpSpPr>
          <p:grpSpPr>
            <a:xfrm>
              <a:off x="1340469" y="3660325"/>
              <a:ext cx="1035900" cy="720825"/>
              <a:chOff x="1828600" y="3660325"/>
              <a:chExt cx="1035900" cy="720825"/>
            </a:xfrm>
          </p:grpSpPr>
          <p:pic>
            <p:nvPicPr>
              <p:cNvPr id="26" name="Google Shape;26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154525" y="3660325"/>
                <a:ext cx="384050" cy="3840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" name="Google Shape;27;p5"/>
              <p:cNvSpPr txBox="1"/>
              <p:nvPr/>
            </p:nvSpPr>
            <p:spPr>
              <a:xfrm>
                <a:off x="1828600" y="3984550"/>
                <a:ext cx="1035900" cy="39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0F75BC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artresilia.com</a:t>
                </a:r>
                <a:endParaRPr sz="800">
                  <a:solidFill>
                    <a:srgbClr val="0F75BC"/>
                  </a:solidFill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</p:grpSp>
        <p:grpSp>
          <p:nvGrpSpPr>
            <p:cNvPr id="28" name="Google Shape;28;p5"/>
            <p:cNvGrpSpPr/>
            <p:nvPr/>
          </p:nvGrpSpPr>
          <p:grpSpPr>
            <a:xfrm>
              <a:off x="2479323" y="3646288"/>
              <a:ext cx="1858500" cy="754662"/>
              <a:chOff x="2734625" y="3646288"/>
              <a:chExt cx="1858500" cy="754662"/>
            </a:xfrm>
          </p:grpSpPr>
          <p:pic>
            <p:nvPicPr>
              <p:cNvPr id="29" name="Google Shape;29;p5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3453563" y="3646288"/>
                <a:ext cx="420624" cy="39809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" name="Google Shape;30;p5"/>
              <p:cNvSpPr txBox="1"/>
              <p:nvPr/>
            </p:nvSpPr>
            <p:spPr>
              <a:xfrm>
                <a:off x="2734625" y="3984550"/>
                <a:ext cx="1858500" cy="41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>
                    <a:solidFill>
                      <a:srgbClr val="0F75BC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linkedin.com/artresilia</a:t>
                </a:r>
                <a:endParaRPr sz="900">
                  <a:solidFill>
                    <a:srgbClr val="0F75BC"/>
                  </a:solidFill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</p:grpSp>
      </p:grpSp>
      <p:pic>
        <p:nvPicPr>
          <p:cNvPr id="31" name="Google Shape;31;p5" title="logo_no_line@4x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10737" y="1487950"/>
            <a:ext cx="3722525" cy="105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!">
  <p:cSld name="TITLE_AND_BODY_2_1_1_1_1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6"/>
          <p:cNvPicPr preferRelativeResize="0"/>
          <p:nvPr/>
        </p:nvPicPr>
        <p:blipFill rotWithShape="1">
          <a:blip r:embed="rId2">
            <a:alphaModFix/>
          </a:blip>
          <a:srcRect b="-520" l="-1113" r="-1031" t="520"/>
          <a:stretch/>
        </p:blipFill>
        <p:spPr>
          <a:xfrm>
            <a:off x="3138303" y="728928"/>
            <a:ext cx="2867495" cy="2795956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6"/>
          <p:cNvSpPr txBox="1"/>
          <p:nvPr/>
        </p:nvSpPr>
        <p:spPr>
          <a:xfrm>
            <a:off x="2604050" y="3653637"/>
            <a:ext cx="3936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F75BC"/>
                </a:solidFill>
                <a:latin typeface="Proxima Nova"/>
                <a:ea typeface="Proxima Nova"/>
                <a:cs typeface="Proxima Nova"/>
                <a:sym typeface="Proxima Nova"/>
              </a:rPr>
              <a:t>THANK YOU!</a:t>
            </a:r>
            <a:endParaRPr sz="2200">
              <a:solidFill>
                <a:srgbClr val="0F75BC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35" name="Google Shape;35;p6"/>
          <p:cNvSpPr txBox="1"/>
          <p:nvPr>
            <p:ph idx="1" type="subTitle"/>
          </p:nvPr>
        </p:nvSpPr>
        <p:spPr>
          <a:xfrm>
            <a:off x="2415500" y="4053225"/>
            <a:ext cx="4313100" cy="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Page wide Body text (Blue Header)">
  <p:cSld name="TITLE_AND_BODY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8448913" y="4663225"/>
            <a:ext cx="695085" cy="485549"/>
          </a:xfrm>
          <a:custGeom>
            <a:rect b="b" l="l" r="r" t="t"/>
            <a:pathLst>
              <a:path extrusionOk="0" h="32620" w="46697">
                <a:moveTo>
                  <a:pt x="14463" y="32395"/>
                </a:moveTo>
                <a:lnTo>
                  <a:pt x="0" y="383"/>
                </a:lnTo>
                <a:lnTo>
                  <a:pt x="46642" y="0"/>
                </a:lnTo>
                <a:lnTo>
                  <a:pt x="46697" y="32620"/>
                </a:lnTo>
                <a:close/>
              </a:path>
            </a:pathLst>
          </a:custGeom>
          <a:solidFill>
            <a:srgbClr val="0F75BC"/>
          </a:solidFill>
          <a:ln>
            <a:noFill/>
          </a:ln>
        </p:spPr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9" name="Google Shape;39;p7" title="logo_no_line@3x.png"/>
          <p:cNvPicPr preferRelativeResize="0"/>
          <p:nvPr/>
        </p:nvPicPr>
        <p:blipFill rotWithShape="1">
          <a:blip r:embed="rId2">
            <a:alphaModFix/>
          </a:blip>
          <a:srcRect b="89" l="0" r="0" t="99"/>
          <a:stretch/>
        </p:blipFill>
        <p:spPr>
          <a:xfrm>
            <a:off x="311700" y="147362"/>
            <a:ext cx="201338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7"/>
          <p:cNvSpPr/>
          <p:nvPr/>
        </p:nvSpPr>
        <p:spPr>
          <a:xfrm>
            <a:off x="2326000" y="-16825"/>
            <a:ext cx="6818000" cy="880750"/>
          </a:xfrm>
          <a:custGeom>
            <a:rect b="b" l="l" r="r" t="t"/>
            <a:pathLst>
              <a:path extrusionOk="0" h="35230" w="272720">
                <a:moveTo>
                  <a:pt x="17038" y="34959"/>
                </a:moveTo>
                <a:lnTo>
                  <a:pt x="0" y="0"/>
                </a:lnTo>
                <a:lnTo>
                  <a:pt x="272720" y="297"/>
                </a:lnTo>
                <a:lnTo>
                  <a:pt x="272654" y="35230"/>
                </a:lnTo>
                <a:close/>
              </a:path>
            </a:pathLst>
          </a:custGeom>
          <a:solidFill>
            <a:srgbClr val="0F75BC"/>
          </a:solidFill>
          <a:ln>
            <a:noFill/>
          </a:ln>
        </p:spPr>
      </p:sp>
      <p:sp>
        <p:nvSpPr>
          <p:cNvPr id="41" name="Google Shape;41;p7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Proxima Nova"/>
              <a:buNone/>
              <a:defRPr b="1" sz="23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1700" y="1152475"/>
            <a:ext cx="8397900" cy="32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Font typeface="Proxima Nova"/>
              <a:buChar char="●"/>
              <a:defRPr sz="16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●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●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s (Blue Header)" type="twoColTx">
  <p:cSld name="TITLE_AND_TWO_COLUMN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/>
          <p:nvPr/>
        </p:nvSpPr>
        <p:spPr>
          <a:xfrm>
            <a:off x="8448913" y="4663225"/>
            <a:ext cx="695085" cy="485549"/>
          </a:xfrm>
          <a:custGeom>
            <a:rect b="b" l="l" r="r" t="t"/>
            <a:pathLst>
              <a:path extrusionOk="0" h="32620" w="46697">
                <a:moveTo>
                  <a:pt x="14463" y="32395"/>
                </a:moveTo>
                <a:lnTo>
                  <a:pt x="0" y="383"/>
                </a:lnTo>
                <a:lnTo>
                  <a:pt x="46642" y="0"/>
                </a:lnTo>
                <a:lnTo>
                  <a:pt x="46697" y="32620"/>
                </a:lnTo>
                <a:close/>
              </a:path>
            </a:pathLst>
          </a:custGeom>
          <a:solidFill>
            <a:srgbClr val="0F75BC"/>
          </a:solidFill>
          <a:ln>
            <a:noFill/>
          </a:ln>
        </p:spPr>
      </p:sp>
      <p:sp>
        <p:nvSpPr>
          <p:cNvPr id="45" name="Google Shape;45;p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6" name="Google Shape;46;p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72658" y="4663229"/>
            <a:ext cx="548700" cy="393600"/>
          </a:xfrm>
          <a:prstGeom prst="rect">
            <a:avLst/>
          </a:prstGeom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" name="Google Shape;48;p8"/>
          <p:cNvSpPr/>
          <p:nvPr/>
        </p:nvSpPr>
        <p:spPr>
          <a:xfrm>
            <a:off x="2326000" y="-16825"/>
            <a:ext cx="6818000" cy="880750"/>
          </a:xfrm>
          <a:custGeom>
            <a:rect b="b" l="l" r="r" t="t"/>
            <a:pathLst>
              <a:path extrusionOk="0" h="35230" w="272720">
                <a:moveTo>
                  <a:pt x="17038" y="34959"/>
                </a:moveTo>
                <a:lnTo>
                  <a:pt x="0" y="0"/>
                </a:lnTo>
                <a:lnTo>
                  <a:pt x="272720" y="297"/>
                </a:lnTo>
                <a:lnTo>
                  <a:pt x="272654" y="35230"/>
                </a:lnTo>
                <a:close/>
              </a:path>
            </a:pathLst>
          </a:custGeom>
          <a:solidFill>
            <a:srgbClr val="0F75BC"/>
          </a:solidFill>
          <a:ln>
            <a:noFill/>
          </a:ln>
        </p:spPr>
      </p:sp>
      <p:sp>
        <p:nvSpPr>
          <p:cNvPr id="49" name="Google Shape;49;p8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Proxima Nova"/>
              <a:buNone/>
              <a:defRPr b="1" sz="23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" name="Google Shape;50;p8" title="logo_no_line@3x.png"/>
          <p:cNvPicPr preferRelativeResize="0"/>
          <p:nvPr/>
        </p:nvPicPr>
        <p:blipFill rotWithShape="1">
          <a:blip r:embed="rId2">
            <a:alphaModFix/>
          </a:blip>
          <a:srcRect b="89" l="0" r="0" t="99"/>
          <a:stretch/>
        </p:blipFill>
        <p:spPr>
          <a:xfrm>
            <a:off x="311700" y="147362"/>
            <a:ext cx="2013380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 + image  (Blue Header)">
  <p:cSld name="TITLE_AND_TWO_COLUMNS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/>
          <p:nvPr>
            <p:ph idx="1" type="body"/>
          </p:nvPr>
        </p:nvSpPr>
        <p:spPr>
          <a:xfrm>
            <a:off x="311700" y="1152475"/>
            <a:ext cx="3999900" cy="32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53" name="Google Shape;53;p9"/>
          <p:cNvSpPr/>
          <p:nvPr>
            <p:ph idx="2" type="pic"/>
          </p:nvPr>
        </p:nvSpPr>
        <p:spPr>
          <a:xfrm>
            <a:off x="5098291" y="1098700"/>
            <a:ext cx="3675000" cy="331410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9"/>
          <p:cNvSpPr/>
          <p:nvPr/>
        </p:nvSpPr>
        <p:spPr>
          <a:xfrm>
            <a:off x="2326000" y="-16825"/>
            <a:ext cx="6818000" cy="880750"/>
          </a:xfrm>
          <a:custGeom>
            <a:rect b="b" l="l" r="r" t="t"/>
            <a:pathLst>
              <a:path extrusionOk="0" h="35230" w="272720">
                <a:moveTo>
                  <a:pt x="17038" y="34959"/>
                </a:moveTo>
                <a:lnTo>
                  <a:pt x="0" y="0"/>
                </a:lnTo>
                <a:lnTo>
                  <a:pt x="272720" y="297"/>
                </a:lnTo>
                <a:lnTo>
                  <a:pt x="272654" y="35230"/>
                </a:lnTo>
                <a:close/>
              </a:path>
            </a:pathLst>
          </a:custGeom>
          <a:solidFill>
            <a:srgbClr val="0F75BC"/>
          </a:solidFill>
          <a:ln>
            <a:noFill/>
          </a:ln>
        </p:spPr>
      </p:sp>
      <p:sp>
        <p:nvSpPr>
          <p:cNvPr id="55" name="Google Shape;55;p9"/>
          <p:cNvSpPr/>
          <p:nvPr/>
        </p:nvSpPr>
        <p:spPr>
          <a:xfrm>
            <a:off x="8448913" y="4663225"/>
            <a:ext cx="695085" cy="485549"/>
          </a:xfrm>
          <a:custGeom>
            <a:rect b="b" l="l" r="r" t="t"/>
            <a:pathLst>
              <a:path extrusionOk="0" h="32620" w="46697">
                <a:moveTo>
                  <a:pt x="14463" y="32395"/>
                </a:moveTo>
                <a:lnTo>
                  <a:pt x="0" y="383"/>
                </a:lnTo>
                <a:lnTo>
                  <a:pt x="46642" y="0"/>
                </a:lnTo>
                <a:lnTo>
                  <a:pt x="46697" y="32620"/>
                </a:lnTo>
                <a:close/>
              </a:path>
            </a:pathLst>
          </a:custGeom>
          <a:solidFill>
            <a:srgbClr val="0F75BC"/>
          </a:solidFill>
          <a:ln>
            <a:noFill/>
          </a:ln>
        </p:spPr>
      </p:sp>
      <p:sp>
        <p:nvSpPr>
          <p:cNvPr id="56" name="Google Shape;56;p9"/>
          <p:cNvSpPr txBox="1"/>
          <p:nvPr>
            <p:ph idx="12" type="sldNum"/>
          </p:nvPr>
        </p:nvSpPr>
        <p:spPr>
          <a:xfrm>
            <a:off x="8472658" y="4663229"/>
            <a:ext cx="548700" cy="393600"/>
          </a:xfrm>
          <a:prstGeom prst="rect">
            <a:avLst/>
          </a:prstGeom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9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Proxima Nova"/>
              <a:buNone/>
              <a:defRPr b="1" sz="23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" name="Google Shape;58;p9" title="logo_no_line@3x.png"/>
          <p:cNvPicPr preferRelativeResize="0"/>
          <p:nvPr/>
        </p:nvPicPr>
        <p:blipFill rotWithShape="1">
          <a:blip r:embed="rId2">
            <a:alphaModFix/>
          </a:blip>
          <a:srcRect b="89" l="0" r="0" t="99"/>
          <a:stretch/>
        </p:blipFill>
        <p:spPr>
          <a:xfrm>
            <a:off x="311700" y="147362"/>
            <a:ext cx="2013380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 + image  (Blue Header) 2">
  <p:cSld name="TITLE_AND_TWO_COLUMNS_1_2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0"/>
          <p:cNvPicPr preferRelativeResize="0"/>
          <p:nvPr/>
        </p:nvPicPr>
        <p:blipFill rotWithShape="1">
          <a:blip r:embed="rId2">
            <a:alphaModFix amt="20000"/>
          </a:blip>
          <a:srcRect b="0" l="0" r="50042" t="0"/>
          <a:stretch/>
        </p:blipFill>
        <p:spPr>
          <a:xfrm>
            <a:off x="6564149" y="-25"/>
            <a:ext cx="25798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0"/>
          <p:cNvSpPr txBox="1"/>
          <p:nvPr>
            <p:ph idx="1" type="body"/>
          </p:nvPr>
        </p:nvSpPr>
        <p:spPr>
          <a:xfrm>
            <a:off x="311700" y="1152475"/>
            <a:ext cx="5780400" cy="32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62" name="Google Shape;62;p10"/>
          <p:cNvSpPr/>
          <p:nvPr/>
        </p:nvSpPr>
        <p:spPr>
          <a:xfrm>
            <a:off x="2326000" y="-16825"/>
            <a:ext cx="6818000" cy="880750"/>
          </a:xfrm>
          <a:custGeom>
            <a:rect b="b" l="l" r="r" t="t"/>
            <a:pathLst>
              <a:path extrusionOk="0" h="35230" w="272720">
                <a:moveTo>
                  <a:pt x="17038" y="34959"/>
                </a:moveTo>
                <a:lnTo>
                  <a:pt x="0" y="0"/>
                </a:lnTo>
                <a:lnTo>
                  <a:pt x="272720" y="297"/>
                </a:lnTo>
                <a:lnTo>
                  <a:pt x="272654" y="35230"/>
                </a:lnTo>
                <a:close/>
              </a:path>
            </a:pathLst>
          </a:custGeom>
          <a:solidFill>
            <a:srgbClr val="0F75BC"/>
          </a:solidFill>
          <a:ln>
            <a:noFill/>
          </a:ln>
        </p:spPr>
      </p:sp>
      <p:sp>
        <p:nvSpPr>
          <p:cNvPr id="63" name="Google Shape;63;p10"/>
          <p:cNvSpPr/>
          <p:nvPr/>
        </p:nvSpPr>
        <p:spPr>
          <a:xfrm>
            <a:off x="8448913" y="4663225"/>
            <a:ext cx="695085" cy="485549"/>
          </a:xfrm>
          <a:custGeom>
            <a:rect b="b" l="l" r="r" t="t"/>
            <a:pathLst>
              <a:path extrusionOk="0" h="32620" w="46697">
                <a:moveTo>
                  <a:pt x="14463" y="32395"/>
                </a:moveTo>
                <a:lnTo>
                  <a:pt x="0" y="383"/>
                </a:lnTo>
                <a:lnTo>
                  <a:pt x="46642" y="0"/>
                </a:lnTo>
                <a:lnTo>
                  <a:pt x="46697" y="32620"/>
                </a:lnTo>
                <a:close/>
              </a:path>
            </a:pathLst>
          </a:custGeom>
          <a:solidFill>
            <a:srgbClr val="0F75BC"/>
          </a:solidFill>
          <a:ln>
            <a:noFill/>
          </a:ln>
        </p:spPr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8472658" y="4663229"/>
            <a:ext cx="548700" cy="393600"/>
          </a:xfrm>
          <a:prstGeom prst="rect">
            <a:avLst/>
          </a:prstGeom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" name="Google Shape;65;p10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Proxima Nova"/>
              <a:buNone/>
              <a:defRPr b="1" sz="23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" name="Google Shape;66;p10" title="logo_no_line@3x.png"/>
          <p:cNvPicPr preferRelativeResize="0"/>
          <p:nvPr/>
        </p:nvPicPr>
        <p:blipFill rotWithShape="1">
          <a:blip r:embed="rId3">
            <a:alphaModFix/>
          </a:blip>
          <a:srcRect b="89" l="0" r="0" t="99"/>
          <a:stretch/>
        </p:blipFill>
        <p:spPr>
          <a:xfrm>
            <a:off x="311700" y="147362"/>
            <a:ext cx="2013380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 + image  (Blue Header) 1">
  <p:cSld name="TITLE_AND_TWO_COLUMNS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/>
          <p:nvPr>
            <p:ph idx="2" type="pic"/>
          </p:nvPr>
        </p:nvSpPr>
        <p:spPr>
          <a:xfrm>
            <a:off x="340750" y="1047775"/>
            <a:ext cx="8584800" cy="3322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1"/>
          <p:cNvSpPr/>
          <p:nvPr/>
        </p:nvSpPr>
        <p:spPr>
          <a:xfrm>
            <a:off x="2326000" y="-16825"/>
            <a:ext cx="6818000" cy="880750"/>
          </a:xfrm>
          <a:custGeom>
            <a:rect b="b" l="l" r="r" t="t"/>
            <a:pathLst>
              <a:path extrusionOk="0" h="35230" w="272720">
                <a:moveTo>
                  <a:pt x="17038" y="34959"/>
                </a:moveTo>
                <a:lnTo>
                  <a:pt x="0" y="0"/>
                </a:lnTo>
                <a:lnTo>
                  <a:pt x="272720" y="297"/>
                </a:lnTo>
                <a:lnTo>
                  <a:pt x="272654" y="35230"/>
                </a:lnTo>
                <a:close/>
              </a:path>
            </a:pathLst>
          </a:custGeom>
          <a:solidFill>
            <a:srgbClr val="0F75BC"/>
          </a:solidFill>
          <a:ln>
            <a:noFill/>
          </a:ln>
        </p:spPr>
      </p:sp>
      <p:sp>
        <p:nvSpPr>
          <p:cNvPr id="70" name="Google Shape;70;p11"/>
          <p:cNvSpPr/>
          <p:nvPr/>
        </p:nvSpPr>
        <p:spPr>
          <a:xfrm>
            <a:off x="8448913" y="4663225"/>
            <a:ext cx="695085" cy="485549"/>
          </a:xfrm>
          <a:custGeom>
            <a:rect b="b" l="l" r="r" t="t"/>
            <a:pathLst>
              <a:path extrusionOk="0" h="32620" w="46697">
                <a:moveTo>
                  <a:pt x="14463" y="32395"/>
                </a:moveTo>
                <a:lnTo>
                  <a:pt x="0" y="383"/>
                </a:lnTo>
                <a:lnTo>
                  <a:pt x="46642" y="0"/>
                </a:lnTo>
                <a:lnTo>
                  <a:pt x="46697" y="32620"/>
                </a:lnTo>
                <a:close/>
              </a:path>
            </a:pathLst>
          </a:custGeom>
          <a:solidFill>
            <a:srgbClr val="0F75BC"/>
          </a:solidFill>
          <a:ln>
            <a:noFill/>
          </a:ln>
        </p:spPr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8472658" y="4663229"/>
            <a:ext cx="548700" cy="393600"/>
          </a:xfrm>
          <a:prstGeom prst="rect">
            <a:avLst/>
          </a:prstGeom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buNone/>
              <a:defRPr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1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Proxima Nova"/>
              <a:buNone/>
              <a:defRPr b="1" sz="23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3" name="Google Shape;73;p11" title="logo_no_line@3x.png"/>
          <p:cNvPicPr preferRelativeResize="0"/>
          <p:nvPr/>
        </p:nvPicPr>
        <p:blipFill rotWithShape="1">
          <a:blip r:embed="rId2">
            <a:alphaModFix/>
          </a:blip>
          <a:srcRect b="89" l="0" r="0" t="99"/>
          <a:stretch/>
        </p:blipFill>
        <p:spPr>
          <a:xfrm>
            <a:off x="311700" y="147362"/>
            <a:ext cx="2013380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s">
  <p:cSld name="TITLE_AND_BODY_2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235500" y="201000"/>
            <a:ext cx="6018900" cy="6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2400"/>
              <a:buFont typeface="Proxima Nova"/>
              <a:buNone/>
              <a:defRPr b="1" sz="2400">
                <a:solidFill>
                  <a:srgbClr val="0F75BC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9pPr>
          </a:lstStyle>
          <a:p/>
        </p:txBody>
      </p:sp>
      <p:cxnSp>
        <p:nvCxnSpPr>
          <p:cNvPr id="76" name="Google Shape;76;p12"/>
          <p:cNvCxnSpPr/>
          <p:nvPr/>
        </p:nvCxnSpPr>
        <p:spPr>
          <a:xfrm>
            <a:off x="340900" y="754200"/>
            <a:ext cx="255600" cy="0"/>
          </a:xfrm>
          <a:prstGeom prst="straightConnector1">
            <a:avLst/>
          </a:prstGeom>
          <a:noFill/>
          <a:ln cap="flat" cmpd="sng" w="114300">
            <a:solidFill>
              <a:srgbClr val="0F75B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7" name="Google Shape;77;p12"/>
          <p:cNvSpPr txBox="1"/>
          <p:nvPr>
            <p:ph idx="1" type="body"/>
          </p:nvPr>
        </p:nvSpPr>
        <p:spPr>
          <a:xfrm>
            <a:off x="2355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Proxima Nova"/>
              <a:buChar char="●"/>
              <a:defRPr sz="16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11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11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11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●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11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11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11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●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11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11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2" type="body"/>
          </p:nvPr>
        </p:nvSpPr>
        <p:spPr>
          <a:xfrm>
            <a:off x="47562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Proxima Nova"/>
              <a:buChar char="●"/>
              <a:defRPr sz="16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11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11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11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●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11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11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11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●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11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11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pic>
        <p:nvPicPr>
          <p:cNvPr id="79" name="Google Shape;79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0900" y="4499566"/>
            <a:ext cx="1217875" cy="4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572025" y="4621741"/>
            <a:ext cx="572100" cy="247800"/>
          </a:xfrm>
          <a:prstGeom prst="rect">
            <a:avLst/>
          </a:prstGeom>
          <a:solidFill>
            <a:srgbClr val="0F75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s 1">
  <p:cSld name="TITLE_AND_BODY_2_2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/>
          <p:nvPr>
            <p:ph type="title"/>
          </p:nvPr>
        </p:nvSpPr>
        <p:spPr>
          <a:xfrm>
            <a:off x="235500" y="201000"/>
            <a:ext cx="6018900" cy="6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2400"/>
              <a:buFont typeface="Proxima Nova"/>
              <a:buNone/>
              <a:defRPr b="1" sz="2400">
                <a:solidFill>
                  <a:srgbClr val="0F75BC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9pPr>
          </a:lstStyle>
          <a:p/>
        </p:txBody>
      </p:sp>
      <p:cxnSp>
        <p:nvCxnSpPr>
          <p:cNvPr id="83" name="Google Shape;83;p13"/>
          <p:cNvCxnSpPr/>
          <p:nvPr/>
        </p:nvCxnSpPr>
        <p:spPr>
          <a:xfrm>
            <a:off x="340900" y="754200"/>
            <a:ext cx="255600" cy="0"/>
          </a:xfrm>
          <a:prstGeom prst="straightConnector1">
            <a:avLst/>
          </a:prstGeom>
          <a:noFill/>
          <a:ln cap="flat" cmpd="sng" w="114300">
            <a:solidFill>
              <a:srgbClr val="0F75B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13"/>
          <p:cNvSpPr txBox="1"/>
          <p:nvPr>
            <p:ph idx="1" type="body"/>
          </p:nvPr>
        </p:nvSpPr>
        <p:spPr>
          <a:xfrm>
            <a:off x="2355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Proxima Nova"/>
              <a:buChar char="●"/>
              <a:defRPr sz="16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11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11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11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●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11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11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11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●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11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11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2" type="body"/>
          </p:nvPr>
        </p:nvSpPr>
        <p:spPr>
          <a:xfrm>
            <a:off x="47562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Proxima Nova"/>
              <a:buChar char="●"/>
              <a:defRPr sz="16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11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11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11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●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11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11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11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●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11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11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0900" y="4499566"/>
            <a:ext cx="1217875" cy="4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572025" y="4621741"/>
            <a:ext cx="572100" cy="247800"/>
          </a:xfrm>
          <a:prstGeom prst="rect">
            <a:avLst/>
          </a:prstGeom>
          <a:solidFill>
            <a:srgbClr val="0F75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Page Wide Body text">
  <p:cSld name="TITLE_AND_BODY_3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>
            <p:ph type="title"/>
          </p:nvPr>
        </p:nvSpPr>
        <p:spPr>
          <a:xfrm>
            <a:off x="235500" y="201000"/>
            <a:ext cx="6018900" cy="6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2400"/>
              <a:buFont typeface="Proxima Nova"/>
              <a:buNone/>
              <a:defRPr b="1" sz="2400">
                <a:solidFill>
                  <a:srgbClr val="0F75BC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3200"/>
              <a:buNone/>
              <a:defRPr sz="3200">
                <a:solidFill>
                  <a:srgbClr val="0F75BC"/>
                </a:solidFill>
              </a:defRPr>
            </a:lvl9pPr>
          </a:lstStyle>
          <a:p/>
        </p:txBody>
      </p:sp>
      <p:cxnSp>
        <p:nvCxnSpPr>
          <p:cNvPr id="90" name="Google Shape;90;p14"/>
          <p:cNvCxnSpPr/>
          <p:nvPr/>
        </p:nvCxnSpPr>
        <p:spPr>
          <a:xfrm>
            <a:off x="340900" y="754200"/>
            <a:ext cx="255600" cy="0"/>
          </a:xfrm>
          <a:prstGeom prst="straightConnector1">
            <a:avLst/>
          </a:prstGeom>
          <a:noFill/>
          <a:ln cap="flat" cmpd="sng" w="114300">
            <a:solidFill>
              <a:srgbClr val="0F75B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235500" y="1152475"/>
            <a:ext cx="835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600"/>
              <a:buFont typeface="Proxima Nova"/>
              <a:buChar char="●"/>
              <a:defRPr sz="16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11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300"/>
              <a:buFont typeface="Proxima Nova"/>
              <a:buChar char="●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300"/>
              <a:buFont typeface="Proxima Nova"/>
              <a:buChar char="●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300"/>
              <a:buFont typeface="Proxima Nova"/>
              <a:buChar char="○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300"/>
              <a:buFont typeface="Proxima Nova"/>
              <a:buChar char="■"/>
              <a:defRPr sz="13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2" type="sldNum"/>
          </p:nvPr>
        </p:nvSpPr>
        <p:spPr>
          <a:xfrm>
            <a:off x="8572025" y="4621741"/>
            <a:ext cx="572100" cy="247800"/>
          </a:xfrm>
          <a:prstGeom prst="rect">
            <a:avLst/>
          </a:prstGeom>
          <a:solidFill>
            <a:srgbClr val="0F75BC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>
                <a:solidFill>
                  <a:schemeClr val="lt1"/>
                </a:solidFill>
              </a:defRPr>
            </a:lvl1pPr>
            <a:lvl2pPr lvl="1" algn="ctr">
              <a:buNone/>
              <a:defRPr>
                <a:solidFill>
                  <a:schemeClr val="lt1"/>
                </a:solidFill>
              </a:defRPr>
            </a:lvl2pPr>
            <a:lvl3pPr lvl="2" algn="ctr">
              <a:buNone/>
              <a:defRPr>
                <a:solidFill>
                  <a:schemeClr val="lt1"/>
                </a:solidFill>
              </a:defRPr>
            </a:lvl3pPr>
            <a:lvl4pPr lvl="3" algn="ctr">
              <a:buNone/>
              <a:defRPr>
                <a:solidFill>
                  <a:schemeClr val="lt1"/>
                </a:solidFill>
              </a:defRPr>
            </a:lvl4pPr>
            <a:lvl5pPr lvl="4" algn="ctr">
              <a:buNone/>
              <a:defRPr>
                <a:solidFill>
                  <a:schemeClr val="lt1"/>
                </a:solidFill>
              </a:defRPr>
            </a:lvl5pPr>
            <a:lvl6pPr lvl="5" algn="ctr">
              <a:buNone/>
              <a:defRPr>
                <a:solidFill>
                  <a:schemeClr val="lt1"/>
                </a:solidFill>
              </a:defRPr>
            </a:lvl6pPr>
            <a:lvl7pPr lvl="6" algn="ctr">
              <a:buNone/>
              <a:defRPr>
                <a:solidFill>
                  <a:schemeClr val="lt1"/>
                </a:solidFill>
              </a:defRPr>
            </a:lvl7pPr>
            <a:lvl8pPr lvl="7" algn="ctr">
              <a:buNone/>
              <a:defRPr>
                <a:solidFill>
                  <a:schemeClr val="lt1"/>
                </a:solidFill>
              </a:defRPr>
            </a:lvl8pPr>
            <a:lvl9pPr lvl="8" algn="ctr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3300" y="4675524"/>
            <a:ext cx="1217875" cy="34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75BC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311700" y="4733725"/>
            <a:ext cx="4077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114300" rtl="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C404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TLP </a:t>
            </a:r>
            <a:r>
              <a:rPr lang="en" sz="900">
                <a:solidFill>
                  <a:srgbClr val="CC0000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RED </a:t>
            </a:r>
            <a:r>
              <a:rPr lang="en" sz="900">
                <a:solidFill>
                  <a:srgbClr val="3C4043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: Confidential</a:t>
            </a:r>
            <a:endParaRPr sz="9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18.png"/><Relationship Id="rId8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png"/><Relationship Id="rId4" Type="http://schemas.openxmlformats.org/officeDocument/2006/relationships/image" Target="../media/image27.png"/><Relationship Id="rId5" Type="http://schemas.openxmlformats.org/officeDocument/2006/relationships/image" Target="../media/image21.png"/><Relationship Id="rId6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285700" y="2660475"/>
            <a:ext cx="4879500" cy="55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Conformidade, o que esperar?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4" name="Google Shape;104;p16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Miguel Brown</a:t>
            </a:r>
            <a:endParaRPr/>
          </a:p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1763700" y="1208525"/>
            <a:ext cx="5514900" cy="30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+ de 25 anos a trabalhar em Segurança de Informaç</a:t>
            </a:r>
            <a:r>
              <a:rPr lang="en"/>
              <a:t>ão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Trabalhou na 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/>
              <a:t>ALICO (American Life Insurance Company)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/>
              <a:t>Boehringer Ingelheim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/>
              <a:t>TechData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/>
              <a:t>McAfee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/>
              <a:t>Dognaedis / Cipher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Certificaç</a:t>
            </a:r>
            <a:r>
              <a:rPr lang="en"/>
              <a:t>ões e a</a:t>
            </a:r>
            <a:r>
              <a:rPr lang="en"/>
              <a:t>creditaç</a:t>
            </a:r>
            <a:r>
              <a:rPr lang="en"/>
              <a:t>ões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/>
              <a:t>CISSP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/>
              <a:t>ISO 27001 Lead Auditor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/>
              <a:t>NATO Secret, EU Secret, Portugal Secreto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17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Index</a:t>
            </a:r>
            <a:endParaRPr/>
          </a:p>
        </p:txBody>
      </p:sp>
      <p:sp>
        <p:nvSpPr>
          <p:cNvPr id="112" name="Google Shape;112;p17"/>
          <p:cNvSpPr txBox="1"/>
          <p:nvPr>
            <p:ph idx="1" type="body"/>
          </p:nvPr>
        </p:nvSpPr>
        <p:spPr>
          <a:xfrm>
            <a:off x="2166700" y="1379575"/>
            <a:ext cx="5060400" cy="30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Evoluç</a:t>
            </a:r>
            <a:r>
              <a:rPr lang="en"/>
              <a:t>ão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A NIS 2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Outras Directivas e Regulamentos Europeus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Modelos e melhores práticas de segurança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Desmistificar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A ter em conta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O factor!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S</a:t>
            </a:r>
            <a:r>
              <a:rPr lang="en"/>
              <a:t>empre!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idx="12" type="sldNum"/>
          </p:nvPr>
        </p:nvSpPr>
        <p:spPr>
          <a:xfrm>
            <a:off x="8472658" y="466322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18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/>
              <a:t>Evolução</a:t>
            </a:r>
            <a:endParaRPr/>
          </a:p>
        </p:txBody>
      </p:sp>
      <p:sp>
        <p:nvSpPr>
          <p:cNvPr id="119" name="Google Shape;119;p18"/>
          <p:cNvSpPr txBox="1"/>
          <p:nvPr/>
        </p:nvSpPr>
        <p:spPr>
          <a:xfrm>
            <a:off x="244775" y="1346750"/>
            <a:ext cx="62922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A regulamentação destinada a reforçar a cibersegurança e a resiliência das redes e sistemas de informação críticos, tende a crescer em todo o mundo.</a:t>
            </a:r>
            <a:endParaRPr sz="16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223650" y="2477824"/>
            <a:ext cx="6292200" cy="20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 regulação surge com propósito, não apenas para obrigar a fazer uma coisa, mas trazem um conjunto de métricas e de salvaguardas que as organizações “têm de ter”. O real valor destas “medidas obrigatórias” é perceptível quando contribuem para a melhoria contínua e “passam a ser vistas dentro da organização como algo que está a gerar valor”.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19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Evolução</a:t>
            </a:r>
            <a:endParaRPr/>
          </a:p>
        </p:txBody>
      </p:sp>
      <p:pic>
        <p:nvPicPr>
          <p:cNvPr id="127" name="Google Shape;1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6905" y="973025"/>
            <a:ext cx="3369106" cy="408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3" name="Google Shape;133;p20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Evolução</a:t>
            </a:r>
            <a:endParaRPr/>
          </a:p>
        </p:txBody>
      </p:sp>
      <p:pic>
        <p:nvPicPr>
          <p:cNvPr id="134" name="Google Shape;13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8269" y="1318435"/>
            <a:ext cx="6121401" cy="310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0" name="Google Shape;140;p21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Evolução</a:t>
            </a:r>
            <a:endParaRPr/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8150" y="1743575"/>
            <a:ext cx="7155376" cy="238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22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/>
              <a:t>Directiva europeia NIS 2</a:t>
            </a:r>
            <a:endParaRPr/>
          </a:p>
        </p:txBody>
      </p:sp>
      <p:sp>
        <p:nvSpPr>
          <p:cNvPr id="148" name="Google Shape;148;p22"/>
          <p:cNvSpPr txBox="1"/>
          <p:nvPr>
            <p:ph idx="1" type="body"/>
          </p:nvPr>
        </p:nvSpPr>
        <p:spPr>
          <a:xfrm>
            <a:off x="257500" y="2793512"/>
            <a:ext cx="8397900" cy="4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</a:t>
            </a:r>
            <a:r>
              <a:rPr lang="en"/>
              <a:t>roteger o digital é também proteger o futuro</a:t>
            </a:r>
            <a:endParaRPr/>
          </a:p>
        </p:txBody>
      </p:sp>
      <p:sp>
        <p:nvSpPr>
          <p:cNvPr id="149" name="Google Shape;149;p22"/>
          <p:cNvSpPr txBox="1"/>
          <p:nvPr/>
        </p:nvSpPr>
        <p:spPr>
          <a:xfrm>
            <a:off x="251550" y="1113184"/>
            <a:ext cx="85596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A Diretiva </a:t>
            </a:r>
            <a:r>
              <a:rPr b="1" lang="en" sz="20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NIS2</a:t>
            </a:r>
            <a:r>
              <a:rPr lang="en" sz="200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(Network and Information Security Directive) é uma regulamentação da União Europeia destinada a reforçar a cibersegurança e a resiliência das redes e sistemas de informação críticos em diversos setores.</a:t>
            </a:r>
            <a:endParaRPr sz="2000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0" name="Google Shape;150;p22"/>
          <p:cNvSpPr txBox="1"/>
          <p:nvPr>
            <p:ph idx="1" type="body"/>
          </p:nvPr>
        </p:nvSpPr>
        <p:spPr>
          <a:xfrm>
            <a:off x="254125" y="3230395"/>
            <a:ext cx="8397900" cy="48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Criar uma cultura de segurança digital abrangente</a:t>
            </a:r>
            <a:endParaRPr/>
          </a:p>
        </p:txBody>
      </p:sp>
      <p:sp>
        <p:nvSpPr>
          <p:cNvPr id="151" name="Google Shape;151;p22"/>
          <p:cNvSpPr txBox="1"/>
          <p:nvPr>
            <p:ph idx="1" type="body"/>
          </p:nvPr>
        </p:nvSpPr>
        <p:spPr>
          <a:xfrm>
            <a:off x="809550" y="3717995"/>
            <a:ext cx="8029500" cy="48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 oportunidade de transformar, ser um verdadeiro catalisador de maturidade digital.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23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/>
              <a:t>Directiva europeia NIS 2</a:t>
            </a:r>
            <a:endParaRPr/>
          </a:p>
        </p:txBody>
      </p:sp>
      <p:grpSp>
        <p:nvGrpSpPr>
          <p:cNvPr id="158" name="Google Shape;158;p23"/>
          <p:cNvGrpSpPr/>
          <p:nvPr/>
        </p:nvGrpSpPr>
        <p:grpSpPr>
          <a:xfrm>
            <a:off x="3136503" y="2007003"/>
            <a:ext cx="2146309" cy="2092885"/>
            <a:chOff x="2902488" y="902232"/>
            <a:chExt cx="3339000" cy="3339000"/>
          </a:xfrm>
        </p:grpSpPr>
        <p:sp>
          <p:nvSpPr>
            <p:cNvPr id="159" name="Google Shape;159;p23"/>
            <p:cNvSpPr/>
            <p:nvPr/>
          </p:nvSpPr>
          <p:spPr>
            <a:xfrm rot="-5400000">
              <a:off x="2902488" y="902232"/>
              <a:ext cx="3339000" cy="3339000"/>
            </a:xfrm>
            <a:prstGeom prst="ellipse">
              <a:avLst/>
            </a:prstGeom>
            <a:noFill/>
            <a:ln cap="flat" cmpd="sng" w="19050">
              <a:solidFill>
                <a:srgbClr val="0D5CDF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3"/>
            <p:cNvSpPr/>
            <p:nvPr/>
          </p:nvSpPr>
          <p:spPr>
            <a:xfrm>
              <a:off x="3123738" y="1123632"/>
              <a:ext cx="2896500" cy="2896200"/>
            </a:xfrm>
            <a:prstGeom prst="pie">
              <a:avLst>
                <a:gd fmla="val 21577108" name="adj1"/>
                <a:gd fmla="val 16214886" name="adj2"/>
              </a:avLst>
            </a:prstGeom>
            <a:solidFill>
              <a:srgbClr val="A1C2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" name="Google Shape;161;p23"/>
          <p:cNvGrpSpPr/>
          <p:nvPr/>
        </p:nvGrpSpPr>
        <p:grpSpPr>
          <a:xfrm>
            <a:off x="3626028" y="2484343"/>
            <a:ext cx="1167261" cy="1138206"/>
            <a:chOff x="3664038" y="1663782"/>
            <a:chExt cx="1815900" cy="1815900"/>
          </a:xfrm>
        </p:grpSpPr>
        <p:sp>
          <p:nvSpPr>
            <p:cNvPr id="162" name="Google Shape;162;p23"/>
            <p:cNvSpPr/>
            <p:nvPr/>
          </p:nvSpPr>
          <p:spPr>
            <a:xfrm>
              <a:off x="3664038" y="1663782"/>
              <a:ext cx="1815900" cy="1815900"/>
            </a:xfrm>
            <a:prstGeom prst="ellipse">
              <a:avLst/>
            </a:prstGeom>
            <a:solidFill>
              <a:srgbClr val="0C57D3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3"/>
            <p:cNvSpPr txBox="1"/>
            <p:nvPr/>
          </p:nvSpPr>
          <p:spPr>
            <a:xfrm>
              <a:off x="3899988" y="2158482"/>
              <a:ext cx="1344000" cy="82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NIS2</a:t>
              </a:r>
              <a:endParaRPr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4" name="Google Shape;164;p23"/>
          <p:cNvGrpSpPr/>
          <p:nvPr/>
        </p:nvGrpSpPr>
        <p:grpSpPr>
          <a:xfrm>
            <a:off x="3869163" y="1579275"/>
            <a:ext cx="792367" cy="811495"/>
            <a:chOff x="2859873" y="853971"/>
            <a:chExt cx="1068600" cy="1068600"/>
          </a:xfrm>
        </p:grpSpPr>
        <p:sp>
          <p:nvSpPr>
            <p:cNvPr id="165" name="Google Shape;165;p23"/>
            <p:cNvSpPr/>
            <p:nvPr/>
          </p:nvSpPr>
          <p:spPr>
            <a:xfrm>
              <a:off x="2859873" y="853971"/>
              <a:ext cx="1068600" cy="1068600"/>
            </a:xfrm>
            <a:prstGeom prst="ellipse">
              <a:avLst/>
            </a:prstGeom>
            <a:solidFill>
              <a:srgbClr val="C9DA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66" name="Google Shape;166;p23"/>
            <p:cNvSpPr txBox="1"/>
            <p:nvPr/>
          </p:nvSpPr>
          <p:spPr>
            <a:xfrm>
              <a:off x="3012800" y="1022197"/>
              <a:ext cx="762600" cy="732300"/>
            </a:xfrm>
            <a:prstGeom prst="rect">
              <a:avLst/>
            </a:prstGeom>
            <a:solidFill>
              <a:srgbClr val="C9DA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Objectivo</a:t>
              </a:r>
              <a:endParaRPr sz="7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7" name="Google Shape;167;p23"/>
          <p:cNvGrpSpPr/>
          <p:nvPr/>
        </p:nvGrpSpPr>
        <p:grpSpPr>
          <a:xfrm>
            <a:off x="3803232" y="3716142"/>
            <a:ext cx="924232" cy="872512"/>
            <a:chOff x="5214448" y="3234278"/>
            <a:chExt cx="1068600" cy="1068600"/>
          </a:xfrm>
        </p:grpSpPr>
        <p:sp>
          <p:nvSpPr>
            <p:cNvPr id="168" name="Google Shape;168;p23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69" name="Google Shape;169;p23"/>
            <p:cNvSpPr txBox="1"/>
            <p:nvPr/>
          </p:nvSpPr>
          <p:spPr>
            <a:xfrm>
              <a:off x="5367375" y="3402503"/>
              <a:ext cx="762600" cy="732300"/>
            </a:xfrm>
            <a:prstGeom prst="rect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Supervisão</a:t>
              </a:r>
              <a:endParaRPr sz="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0" name="Google Shape;170;p23"/>
          <p:cNvGrpSpPr/>
          <p:nvPr/>
        </p:nvGrpSpPr>
        <p:grpSpPr>
          <a:xfrm>
            <a:off x="2848652" y="3256231"/>
            <a:ext cx="759118" cy="669798"/>
            <a:chOff x="5214448" y="3234278"/>
            <a:chExt cx="1180956" cy="1068600"/>
          </a:xfrm>
        </p:grpSpPr>
        <p:sp>
          <p:nvSpPr>
            <p:cNvPr id="171" name="Google Shape;171;p23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72" name="Google Shape;172;p23"/>
            <p:cNvSpPr txBox="1"/>
            <p:nvPr/>
          </p:nvSpPr>
          <p:spPr>
            <a:xfrm>
              <a:off x="5221504" y="3507355"/>
              <a:ext cx="11739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7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Alinhamento</a:t>
              </a:r>
              <a:endParaRPr sz="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3" name="Google Shape;173;p23"/>
          <p:cNvGrpSpPr/>
          <p:nvPr/>
        </p:nvGrpSpPr>
        <p:grpSpPr>
          <a:xfrm>
            <a:off x="4903214" y="3256194"/>
            <a:ext cx="924232" cy="872512"/>
            <a:chOff x="5214448" y="3234278"/>
            <a:chExt cx="1068600" cy="1068600"/>
          </a:xfrm>
        </p:grpSpPr>
        <p:sp>
          <p:nvSpPr>
            <p:cNvPr id="174" name="Google Shape;174;p23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6D9E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75" name="Google Shape;175;p23"/>
            <p:cNvSpPr txBox="1"/>
            <p:nvPr/>
          </p:nvSpPr>
          <p:spPr>
            <a:xfrm>
              <a:off x="5367375" y="3402503"/>
              <a:ext cx="762600" cy="732300"/>
            </a:xfrm>
            <a:prstGeom prst="rect">
              <a:avLst/>
            </a:prstGeom>
            <a:solidFill>
              <a:srgbClr val="6D9E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Âmbito</a:t>
              </a:r>
              <a:endParaRPr sz="7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6" name="Google Shape;176;p23"/>
          <p:cNvGrpSpPr/>
          <p:nvPr/>
        </p:nvGrpSpPr>
        <p:grpSpPr>
          <a:xfrm>
            <a:off x="4781721" y="1976042"/>
            <a:ext cx="1167232" cy="1091041"/>
            <a:chOff x="5214448" y="3234278"/>
            <a:chExt cx="1068600" cy="1068600"/>
          </a:xfrm>
        </p:grpSpPr>
        <p:sp>
          <p:nvSpPr>
            <p:cNvPr id="177" name="Google Shape;177;p23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78" name="Google Shape;178;p23"/>
            <p:cNvSpPr txBox="1"/>
            <p:nvPr/>
          </p:nvSpPr>
          <p:spPr>
            <a:xfrm>
              <a:off x="5367375" y="3402503"/>
              <a:ext cx="762600" cy="732300"/>
            </a:xfrm>
            <a:prstGeom prst="rect">
              <a:avLst/>
            </a:pr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Requisitos de Segurança</a:t>
              </a:r>
              <a:endParaRPr sz="7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9" name="Google Shape;179;p23"/>
          <p:cNvGrpSpPr/>
          <p:nvPr/>
        </p:nvGrpSpPr>
        <p:grpSpPr>
          <a:xfrm>
            <a:off x="2682843" y="2115818"/>
            <a:ext cx="852422" cy="811495"/>
            <a:chOff x="5214448" y="3234278"/>
            <a:chExt cx="1068600" cy="1068600"/>
          </a:xfrm>
        </p:grpSpPr>
        <p:sp>
          <p:nvSpPr>
            <p:cNvPr id="180" name="Google Shape;180;p23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81" name="Google Shape;181;p23"/>
            <p:cNvSpPr txBox="1"/>
            <p:nvPr/>
          </p:nvSpPr>
          <p:spPr>
            <a:xfrm>
              <a:off x="5328379" y="3440448"/>
              <a:ext cx="835200" cy="673800"/>
            </a:xfrm>
            <a:prstGeom prst="rect">
              <a:avLst/>
            </a:pr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Cooperação</a:t>
              </a:r>
              <a:endParaRPr sz="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82" name="Google Shape;182;p23"/>
          <p:cNvSpPr txBox="1"/>
          <p:nvPr/>
        </p:nvSpPr>
        <p:spPr>
          <a:xfrm>
            <a:off x="4385275" y="1329908"/>
            <a:ext cx="37326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Fortalecer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a cibersegurança e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resiliência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de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infraestruturas críticas.</a:t>
            </a:r>
            <a:endParaRPr b="1" sz="800" u="sng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3" name="Google Shape;183;p23"/>
          <p:cNvSpPr/>
          <p:nvPr/>
        </p:nvSpPr>
        <p:spPr>
          <a:xfrm flipH="1" rot="10800000">
            <a:off x="4289275" y="1475056"/>
            <a:ext cx="191049" cy="104227"/>
          </a:xfrm>
          <a:custGeom>
            <a:rect b="b" l="l" r="r" t="t"/>
            <a:pathLst>
              <a:path extrusionOk="0" h="7905" w="18883">
                <a:moveTo>
                  <a:pt x="0" y="0"/>
                </a:moveTo>
                <a:lnTo>
                  <a:pt x="18883" y="7905"/>
                </a:lnTo>
                <a:close/>
              </a:path>
            </a:pathLst>
          </a:cu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4" name="Google Shape;184;p23"/>
          <p:cNvSpPr txBox="1"/>
          <p:nvPr/>
        </p:nvSpPr>
        <p:spPr>
          <a:xfrm>
            <a:off x="6116575" y="1928050"/>
            <a:ext cx="2566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Requisitos mais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exigentes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nomeadamente na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gestão de riscos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,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resposta a incidentes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(com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prazos mais apertados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, segurança da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Cadeia de Valor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800" u="sng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85" name="Google Shape;185;p23"/>
          <p:cNvCxnSpPr/>
          <p:nvPr/>
        </p:nvCxnSpPr>
        <p:spPr>
          <a:xfrm flipH="1" rot="10800000">
            <a:off x="5769000" y="2066658"/>
            <a:ext cx="374400" cy="60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6" name="Google Shape;186;p23"/>
          <p:cNvSpPr txBox="1"/>
          <p:nvPr/>
        </p:nvSpPr>
        <p:spPr>
          <a:xfrm>
            <a:off x="5847075" y="3152733"/>
            <a:ext cx="37326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Mais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setores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e mais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entidades</a:t>
            </a:r>
            <a:endParaRPr b="1" sz="800" u="sng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87" name="Google Shape;187;p23"/>
          <p:cNvCxnSpPr/>
          <p:nvPr/>
        </p:nvCxnSpPr>
        <p:spPr>
          <a:xfrm flipH="1" rot="10800000">
            <a:off x="5697000" y="3297983"/>
            <a:ext cx="245400" cy="95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8" name="Google Shape;188;p23"/>
          <p:cNvSpPr txBox="1"/>
          <p:nvPr/>
        </p:nvSpPr>
        <p:spPr>
          <a:xfrm>
            <a:off x="4745950" y="4421046"/>
            <a:ext cx="37326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Medidas de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supervisão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e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execução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mais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fortes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800" u="sng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89" name="Google Shape;189;p23"/>
          <p:cNvCxnSpPr/>
          <p:nvPr/>
        </p:nvCxnSpPr>
        <p:spPr>
          <a:xfrm>
            <a:off x="4590913" y="4458503"/>
            <a:ext cx="250200" cy="106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" name="Google Shape;190;p23"/>
          <p:cNvSpPr txBox="1"/>
          <p:nvPr/>
        </p:nvSpPr>
        <p:spPr>
          <a:xfrm>
            <a:off x="430250" y="3518433"/>
            <a:ext cx="22275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Harmonização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com outras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regulamentações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800" u="sng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91" name="Google Shape;191;p23"/>
          <p:cNvCxnSpPr/>
          <p:nvPr/>
        </p:nvCxnSpPr>
        <p:spPr>
          <a:xfrm rot="10800000">
            <a:off x="2545925" y="3663658"/>
            <a:ext cx="350700" cy="969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2" name="Google Shape;192;p23"/>
          <p:cNvSpPr txBox="1"/>
          <p:nvPr/>
        </p:nvSpPr>
        <p:spPr>
          <a:xfrm>
            <a:off x="796025" y="1922058"/>
            <a:ext cx="22275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Cooperação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e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partilha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de informações</a:t>
            </a:r>
            <a:b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com entidades reguladoras e do setor.</a:t>
            </a:r>
            <a:endParaRPr b="1" sz="800" u="sng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93" name="Google Shape;193;p23"/>
          <p:cNvCxnSpPr/>
          <p:nvPr/>
        </p:nvCxnSpPr>
        <p:spPr>
          <a:xfrm>
            <a:off x="2593525" y="2125358"/>
            <a:ext cx="255000" cy="71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9" name="Google Shape;199;p24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Outras Directivas e Regulamentos Europeus</a:t>
            </a:r>
            <a:endParaRPr/>
          </a:p>
        </p:txBody>
      </p:sp>
      <p:sp>
        <p:nvSpPr>
          <p:cNvPr id="200" name="Google Shape;200;p24"/>
          <p:cNvSpPr txBox="1"/>
          <p:nvPr>
            <p:ph idx="1" type="body"/>
          </p:nvPr>
        </p:nvSpPr>
        <p:spPr>
          <a:xfrm>
            <a:off x="94825" y="1152475"/>
            <a:ext cx="4165500" cy="32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The Digital Operational Resilience Act (DORA).</a:t>
            </a:r>
            <a:endParaRPr b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The Artificial Intelligence Act.</a:t>
            </a:r>
            <a:endParaRPr b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Critical Entities Resilience Directive (CER).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European Data Act.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European Data Governance Act (DGA).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European Cyber Resilience Act (CRA).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Digital Services Act (DSA).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Digital Markets Act (DMA).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European Chips Act.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Artificial Intelligence Liability Directive.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Framework for Artificial Intelligence Cybersecurity Practices (FAICP).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EU Cyber Solidarity Act.</a:t>
            </a:r>
            <a:endParaRPr sz="1300"/>
          </a:p>
        </p:txBody>
      </p:sp>
      <p:sp>
        <p:nvSpPr>
          <p:cNvPr id="201" name="Google Shape;201;p24"/>
          <p:cNvSpPr txBox="1"/>
          <p:nvPr>
            <p:ph idx="1" type="body"/>
          </p:nvPr>
        </p:nvSpPr>
        <p:spPr>
          <a:xfrm>
            <a:off x="4504275" y="1152475"/>
            <a:ext cx="4253700" cy="36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369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40"/>
              <a:buChar char="●"/>
            </a:pPr>
            <a:r>
              <a:rPr lang="en" sz="1340"/>
              <a:t>The Digital Networks Act (DNA).</a:t>
            </a:r>
            <a:endParaRPr sz="1340"/>
          </a:p>
          <a:p>
            <a:pPr indent="-31369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40"/>
              <a:buChar char="●"/>
            </a:pPr>
            <a:r>
              <a:rPr lang="en" sz="1340"/>
              <a:t>The European ePrivacy Regulation.</a:t>
            </a:r>
            <a:endParaRPr sz="1340"/>
          </a:p>
          <a:p>
            <a:pPr indent="-31369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40"/>
              <a:buChar char="●"/>
            </a:pPr>
            <a:r>
              <a:rPr lang="en" sz="1340"/>
              <a:t>The European Digital Identity Regulation.</a:t>
            </a:r>
            <a:endParaRPr sz="1340"/>
          </a:p>
          <a:p>
            <a:pPr indent="-31369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40"/>
              <a:buChar char="●"/>
            </a:pPr>
            <a:r>
              <a:rPr lang="en" sz="1340"/>
              <a:t>The European Media Freedom Act (EMFA).</a:t>
            </a:r>
            <a:endParaRPr sz="1340"/>
          </a:p>
          <a:p>
            <a:pPr indent="-31369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40"/>
              <a:buChar char="●"/>
            </a:pPr>
            <a:r>
              <a:rPr lang="en" sz="1340"/>
              <a:t>The Corporate Sustainability Due Diligence Directive (CSDDD).</a:t>
            </a:r>
            <a:endParaRPr sz="1340"/>
          </a:p>
          <a:p>
            <a:pPr indent="-31369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40"/>
              <a:buChar char="●"/>
            </a:pPr>
            <a:r>
              <a:rPr lang="en" sz="1340"/>
              <a:t>The Systemic Cyber Incident Coordination Framework (EU-SCICF).</a:t>
            </a:r>
            <a:endParaRPr sz="1340"/>
          </a:p>
          <a:p>
            <a:pPr indent="-31369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40"/>
              <a:buChar char="●"/>
            </a:pPr>
            <a:r>
              <a:rPr lang="en" sz="1340"/>
              <a:t>The European Health Data Space (EHDS).</a:t>
            </a:r>
            <a:endParaRPr sz="1340"/>
          </a:p>
          <a:p>
            <a:pPr indent="-31369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40"/>
              <a:buChar char="●"/>
            </a:pPr>
            <a:r>
              <a:rPr lang="en" sz="1340"/>
              <a:t>The European Financial Data Space (EFDS).</a:t>
            </a:r>
            <a:endParaRPr sz="1340"/>
          </a:p>
          <a:p>
            <a:pPr indent="-31369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40"/>
              <a:buChar char="●"/>
            </a:pPr>
            <a:r>
              <a:rPr lang="en" sz="1340"/>
              <a:t>The Financial Data Access (FiDA) Regulation.</a:t>
            </a:r>
            <a:endParaRPr sz="1340"/>
          </a:p>
          <a:p>
            <a:pPr indent="-31369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40"/>
              <a:buChar char="●"/>
            </a:pPr>
            <a:r>
              <a:rPr lang="en" sz="1340"/>
              <a:t>The Payment Services Directive 3 (PSD3), Payment Services Regulation (PSR).</a:t>
            </a:r>
            <a:endParaRPr sz="1340"/>
          </a:p>
          <a:p>
            <a:pPr indent="-31369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40"/>
              <a:buChar char="●"/>
            </a:pPr>
            <a:r>
              <a:rPr lang="en" sz="1340"/>
              <a:t>Internal Market Emergency and Resilience Act (IMERA).</a:t>
            </a:r>
            <a:endParaRPr sz="1340"/>
          </a:p>
          <a:p>
            <a:pPr indent="-31369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40"/>
              <a:buChar char="●"/>
            </a:pPr>
            <a:r>
              <a:rPr lang="en" sz="1340"/>
              <a:t>The European Space Law (EUSL)</a:t>
            </a:r>
            <a:endParaRPr sz="134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7" name="Google Shape;207;p25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/>
              <a:t>Directiva europeia NIS 2</a:t>
            </a:r>
            <a:endParaRPr/>
          </a:p>
        </p:txBody>
      </p:sp>
      <p:grpSp>
        <p:nvGrpSpPr>
          <p:cNvPr id="208" name="Google Shape;208;p25"/>
          <p:cNvGrpSpPr/>
          <p:nvPr/>
        </p:nvGrpSpPr>
        <p:grpSpPr>
          <a:xfrm>
            <a:off x="3136503" y="2007003"/>
            <a:ext cx="2146309" cy="2092885"/>
            <a:chOff x="2902488" y="902232"/>
            <a:chExt cx="3339000" cy="3339000"/>
          </a:xfrm>
        </p:grpSpPr>
        <p:sp>
          <p:nvSpPr>
            <p:cNvPr id="209" name="Google Shape;209;p25"/>
            <p:cNvSpPr/>
            <p:nvPr/>
          </p:nvSpPr>
          <p:spPr>
            <a:xfrm rot="-5400000">
              <a:off x="2902488" y="902232"/>
              <a:ext cx="3339000" cy="3339000"/>
            </a:xfrm>
            <a:prstGeom prst="ellipse">
              <a:avLst/>
            </a:prstGeom>
            <a:noFill/>
            <a:ln cap="flat" cmpd="sng" w="19050">
              <a:solidFill>
                <a:srgbClr val="0D5CDF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5"/>
            <p:cNvSpPr/>
            <p:nvPr/>
          </p:nvSpPr>
          <p:spPr>
            <a:xfrm>
              <a:off x="3123738" y="1123632"/>
              <a:ext cx="2896500" cy="2896200"/>
            </a:xfrm>
            <a:prstGeom prst="pie">
              <a:avLst>
                <a:gd fmla="val 21577108" name="adj1"/>
                <a:gd fmla="val 16214886" name="adj2"/>
              </a:avLst>
            </a:prstGeom>
            <a:solidFill>
              <a:srgbClr val="A1C2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" name="Google Shape;211;p25"/>
          <p:cNvGrpSpPr/>
          <p:nvPr/>
        </p:nvGrpSpPr>
        <p:grpSpPr>
          <a:xfrm>
            <a:off x="3626028" y="2484343"/>
            <a:ext cx="1167261" cy="1138206"/>
            <a:chOff x="3664038" y="1663782"/>
            <a:chExt cx="1815900" cy="1815900"/>
          </a:xfrm>
        </p:grpSpPr>
        <p:sp>
          <p:nvSpPr>
            <p:cNvPr id="212" name="Google Shape;212;p25"/>
            <p:cNvSpPr/>
            <p:nvPr/>
          </p:nvSpPr>
          <p:spPr>
            <a:xfrm>
              <a:off x="3664038" y="1663782"/>
              <a:ext cx="1815900" cy="1815900"/>
            </a:xfrm>
            <a:prstGeom prst="ellipse">
              <a:avLst/>
            </a:prstGeom>
            <a:solidFill>
              <a:srgbClr val="0C57D3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5"/>
            <p:cNvSpPr txBox="1"/>
            <p:nvPr/>
          </p:nvSpPr>
          <p:spPr>
            <a:xfrm>
              <a:off x="3899988" y="2158482"/>
              <a:ext cx="1344000" cy="82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NIS2</a:t>
              </a:r>
              <a:endParaRPr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4" name="Google Shape;214;p25"/>
          <p:cNvGrpSpPr/>
          <p:nvPr/>
        </p:nvGrpSpPr>
        <p:grpSpPr>
          <a:xfrm>
            <a:off x="3869163" y="1579275"/>
            <a:ext cx="792367" cy="811495"/>
            <a:chOff x="2859873" y="853971"/>
            <a:chExt cx="1068600" cy="1068600"/>
          </a:xfrm>
        </p:grpSpPr>
        <p:sp>
          <p:nvSpPr>
            <p:cNvPr id="215" name="Google Shape;215;p25"/>
            <p:cNvSpPr/>
            <p:nvPr/>
          </p:nvSpPr>
          <p:spPr>
            <a:xfrm>
              <a:off x="2859873" y="853971"/>
              <a:ext cx="1068600" cy="1068600"/>
            </a:xfrm>
            <a:prstGeom prst="ellipse">
              <a:avLst/>
            </a:prstGeom>
            <a:solidFill>
              <a:srgbClr val="C9DA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216" name="Google Shape;216;p25"/>
            <p:cNvSpPr txBox="1"/>
            <p:nvPr/>
          </p:nvSpPr>
          <p:spPr>
            <a:xfrm>
              <a:off x="3012800" y="1022197"/>
              <a:ext cx="762600" cy="732300"/>
            </a:xfrm>
            <a:prstGeom prst="rect">
              <a:avLst/>
            </a:prstGeom>
            <a:solidFill>
              <a:srgbClr val="C9DA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Objectivo</a:t>
              </a:r>
              <a:endParaRPr sz="7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7" name="Google Shape;217;p25"/>
          <p:cNvGrpSpPr/>
          <p:nvPr/>
        </p:nvGrpSpPr>
        <p:grpSpPr>
          <a:xfrm>
            <a:off x="3803232" y="3716142"/>
            <a:ext cx="924232" cy="872512"/>
            <a:chOff x="5214448" y="3234278"/>
            <a:chExt cx="1068600" cy="1068600"/>
          </a:xfrm>
        </p:grpSpPr>
        <p:sp>
          <p:nvSpPr>
            <p:cNvPr id="218" name="Google Shape;218;p25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219" name="Google Shape;219;p25"/>
            <p:cNvSpPr txBox="1"/>
            <p:nvPr/>
          </p:nvSpPr>
          <p:spPr>
            <a:xfrm>
              <a:off x="5367375" y="3402503"/>
              <a:ext cx="762600" cy="732300"/>
            </a:xfrm>
            <a:prstGeom prst="rect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Supervisão</a:t>
              </a:r>
              <a:endParaRPr sz="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0" name="Google Shape;220;p25"/>
          <p:cNvGrpSpPr/>
          <p:nvPr/>
        </p:nvGrpSpPr>
        <p:grpSpPr>
          <a:xfrm>
            <a:off x="2848652" y="3256231"/>
            <a:ext cx="759118" cy="669798"/>
            <a:chOff x="5214448" y="3234278"/>
            <a:chExt cx="1180956" cy="1068600"/>
          </a:xfrm>
        </p:grpSpPr>
        <p:sp>
          <p:nvSpPr>
            <p:cNvPr id="221" name="Google Shape;221;p25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222" name="Google Shape;222;p25"/>
            <p:cNvSpPr txBox="1"/>
            <p:nvPr/>
          </p:nvSpPr>
          <p:spPr>
            <a:xfrm>
              <a:off x="5221504" y="3507355"/>
              <a:ext cx="11739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7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Alinhamento</a:t>
              </a:r>
              <a:endParaRPr sz="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3" name="Google Shape;223;p25"/>
          <p:cNvGrpSpPr/>
          <p:nvPr/>
        </p:nvGrpSpPr>
        <p:grpSpPr>
          <a:xfrm>
            <a:off x="4903214" y="3256194"/>
            <a:ext cx="924232" cy="872512"/>
            <a:chOff x="5214448" y="3234278"/>
            <a:chExt cx="1068600" cy="1068600"/>
          </a:xfrm>
        </p:grpSpPr>
        <p:sp>
          <p:nvSpPr>
            <p:cNvPr id="224" name="Google Shape;224;p25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6D9E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225" name="Google Shape;225;p25"/>
            <p:cNvSpPr txBox="1"/>
            <p:nvPr/>
          </p:nvSpPr>
          <p:spPr>
            <a:xfrm>
              <a:off x="5367375" y="3402503"/>
              <a:ext cx="762600" cy="732300"/>
            </a:xfrm>
            <a:prstGeom prst="rect">
              <a:avLst/>
            </a:prstGeom>
            <a:solidFill>
              <a:srgbClr val="6D9E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Âmbito</a:t>
              </a:r>
              <a:endParaRPr sz="7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6" name="Google Shape;226;p25"/>
          <p:cNvGrpSpPr/>
          <p:nvPr/>
        </p:nvGrpSpPr>
        <p:grpSpPr>
          <a:xfrm>
            <a:off x="4781721" y="1976042"/>
            <a:ext cx="1167232" cy="1091041"/>
            <a:chOff x="5214448" y="3234278"/>
            <a:chExt cx="1068600" cy="1068600"/>
          </a:xfrm>
        </p:grpSpPr>
        <p:sp>
          <p:nvSpPr>
            <p:cNvPr id="227" name="Google Shape;227;p25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228" name="Google Shape;228;p25"/>
            <p:cNvSpPr txBox="1"/>
            <p:nvPr/>
          </p:nvSpPr>
          <p:spPr>
            <a:xfrm>
              <a:off x="5367375" y="3402503"/>
              <a:ext cx="762600" cy="732300"/>
            </a:xfrm>
            <a:prstGeom prst="rect">
              <a:avLst/>
            </a:pr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Requisitos de Segurança</a:t>
              </a:r>
              <a:endParaRPr sz="7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9" name="Google Shape;229;p25"/>
          <p:cNvGrpSpPr/>
          <p:nvPr/>
        </p:nvGrpSpPr>
        <p:grpSpPr>
          <a:xfrm>
            <a:off x="2682843" y="2115818"/>
            <a:ext cx="852422" cy="811495"/>
            <a:chOff x="5214448" y="3234278"/>
            <a:chExt cx="1068600" cy="1068600"/>
          </a:xfrm>
        </p:grpSpPr>
        <p:sp>
          <p:nvSpPr>
            <p:cNvPr id="230" name="Google Shape;230;p25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231" name="Google Shape;231;p25"/>
            <p:cNvSpPr txBox="1"/>
            <p:nvPr/>
          </p:nvSpPr>
          <p:spPr>
            <a:xfrm>
              <a:off x="5328379" y="3440448"/>
              <a:ext cx="835200" cy="673800"/>
            </a:xfrm>
            <a:prstGeom prst="rect">
              <a:avLst/>
            </a:prstGeom>
            <a:solidFill>
              <a:srgbClr val="1C45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Cooperação</a:t>
              </a:r>
              <a:endParaRPr sz="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32" name="Google Shape;232;p25"/>
          <p:cNvSpPr txBox="1"/>
          <p:nvPr/>
        </p:nvSpPr>
        <p:spPr>
          <a:xfrm>
            <a:off x="4385275" y="1329908"/>
            <a:ext cx="37326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Fortalecer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a cibersegurança e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resiliência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de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infraestruturas críticas.</a:t>
            </a:r>
            <a:endParaRPr b="1" sz="800" u="sng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3" name="Google Shape;233;p25"/>
          <p:cNvSpPr/>
          <p:nvPr/>
        </p:nvSpPr>
        <p:spPr>
          <a:xfrm flipH="1" rot="10800000">
            <a:off x="4289275" y="1475056"/>
            <a:ext cx="191049" cy="104227"/>
          </a:xfrm>
          <a:custGeom>
            <a:rect b="b" l="l" r="r" t="t"/>
            <a:pathLst>
              <a:path extrusionOk="0" h="7905" w="18883">
                <a:moveTo>
                  <a:pt x="0" y="0"/>
                </a:moveTo>
                <a:lnTo>
                  <a:pt x="18883" y="7905"/>
                </a:lnTo>
                <a:close/>
              </a:path>
            </a:pathLst>
          </a:cu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4" name="Google Shape;234;p25"/>
          <p:cNvSpPr txBox="1"/>
          <p:nvPr/>
        </p:nvSpPr>
        <p:spPr>
          <a:xfrm>
            <a:off x="6116575" y="1928050"/>
            <a:ext cx="2566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Requisitos mais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exigentes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nomeadamente na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gestão de riscos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,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resposta a incidentes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(com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prazos mais apertados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, segurança da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Cadeia de Valor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800" u="sng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35" name="Google Shape;235;p25"/>
          <p:cNvCxnSpPr/>
          <p:nvPr/>
        </p:nvCxnSpPr>
        <p:spPr>
          <a:xfrm flipH="1" rot="10800000">
            <a:off x="5769000" y="2066658"/>
            <a:ext cx="374400" cy="60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6" name="Google Shape;236;p25"/>
          <p:cNvSpPr txBox="1"/>
          <p:nvPr/>
        </p:nvSpPr>
        <p:spPr>
          <a:xfrm>
            <a:off x="5847075" y="3152733"/>
            <a:ext cx="37326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Mais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setores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e mais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entidades</a:t>
            </a:r>
            <a:endParaRPr b="1" sz="800" u="sng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37" name="Google Shape;237;p25"/>
          <p:cNvCxnSpPr/>
          <p:nvPr/>
        </p:nvCxnSpPr>
        <p:spPr>
          <a:xfrm flipH="1" rot="10800000">
            <a:off x="5697000" y="3297983"/>
            <a:ext cx="245400" cy="957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8" name="Google Shape;238;p25"/>
          <p:cNvSpPr txBox="1"/>
          <p:nvPr/>
        </p:nvSpPr>
        <p:spPr>
          <a:xfrm>
            <a:off x="4745950" y="4421046"/>
            <a:ext cx="37326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Medidas de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supervisão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e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execução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mais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fortes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800" u="sng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39" name="Google Shape;239;p25"/>
          <p:cNvCxnSpPr/>
          <p:nvPr/>
        </p:nvCxnSpPr>
        <p:spPr>
          <a:xfrm>
            <a:off x="4590913" y="4458503"/>
            <a:ext cx="250200" cy="106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0" name="Google Shape;240;p25"/>
          <p:cNvSpPr txBox="1"/>
          <p:nvPr/>
        </p:nvSpPr>
        <p:spPr>
          <a:xfrm>
            <a:off x="430250" y="3518433"/>
            <a:ext cx="22275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Harmonização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com outras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regulamentações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800" u="sng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41" name="Google Shape;241;p25"/>
          <p:cNvCxnSpPr/>
          <p:nvPr/>
        </p:nvCxnSpPr>
        <p:spPr>
          <a:xfrm rot="10800000">
            <a:off x="2545925" y="3663658"/>
            <a:ext cx="350700" cy="969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2" name="Google Shape;242;p25"/>
          <p:cNvSpPr txBox="1"/>
          <p:nvPr/>
        </p:nvSpPr>
        <p:spPr>
          <a:xfrm>
            <a:off x="796025" y="1922058"/>
            <a:ext cx="22275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Cooperação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e </a:t>
            </a:r>
            <a:r>
              <a:rPr b="1"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partilha</a:t>
            </a: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de informações</a:t>
            </a:r>
            <a:b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800" u="sng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com entidades reguladoras e do setor.</a:t>
            </a:r>
            <a:endParaRPr b="1" sz="800" u="sng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43" name="Google Shape;243;p25"/>
          <p:cNvCxnSpPr/>
          <p:nvPr/>
        </p:nvCxnSpPr>
        <p:spPr>
          <a:xfrm>
            <a:off x="2593525" y="2125358"/>
            <a:ext cx="255000" cy="71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9" name="Google Shape;249;p26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/>
              <a:t>Directiva europeia NIS 2</a:t>
            </a:r>
            <a:endParaRPr/>
          </a:p>
        </p:txBody>
      </p:sp>
      <p:grpSp>
        <p:nvGrpSpPr>
          <p:cNvPr id="250" name="Google Shape;250;p26"/>
          <p:cNvGrpSpPr/>
          <p:nvPr/>
        </p:nvGrpSpPr>
        <p:grpSpPr>
          <a:xfrm>
            <a:off x="428075" y="1543410"/>
            <a:ext cx="1247693" cy="1501748"/>
            <a:chOff x="3154229" y="2086250"/>
            <a:chExt cx="1820386" cy="1501748"/>
          </a:xfrm>
        </p:grpSpPr>
        <p:sp>
          <p:nvSpPr>
            <p:cNvPr id="251" name="Google Shape;251;p26"/>
            <p:cNvSpPr/>
            <p:nvPr/>
          </p:nvSpPr>
          <p:spPr>
            <a:xfrm>
              <a:off x="3485717" y="3079475"/>
              <a:ext cx="1294800" cy="133500"/>
            </a:xfrm>
            <a:prstGeom prst="rect">
              <a:avLst/>
            </a:prstGeom>
            <a:solidFill>
              <a:srgbClr val="0E9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6"/>
            <p:cNvSpPr txBox="1"/>
            <p:nvPr/>
          </p:nvSpPr>
          <p:spPr>
            <a:xfrm>
              <a:off x="3154229" y="3216598"/>
              <a:ext cx="11001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900">
                  <a:latin typeface="Roboto"/>
                  <a:ea typeface="Roboto"/>
                  <a:cs typeface="Roboto"/>
                  <a:sym typeface="Roboto"/>
                </a:rPr>
                <a:t>Gestão de Risco</a:t>
              </a:r>
              <a:endParaRPr b="1" sz="9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3" name="Google Shape;253;p26"/>
            <p:cNvSpPr txBox="1"/>
            <p:nvPr/>
          </p:nvSpPr>
          <p:spPr>
            <a:xfrm>
              <a:off x="3291615" y="2086250"/>
              <a:ext cx="16830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000000"/>
                </a:buClr>
                <a:buSzPts val="935"/>
                <a:buFont typeface="Arial"/>
                <a:buNone/>
              </a:pPr>
              <a:r>
                <a:rPr lang="en" sz="7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Medidas de gestão de riscos: avaliação, políticas, mitigação e recuperação.</a:t>
              </a:r>
              <a:endParaRPr b="1" sz="7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254" name="Google Shape;254;p26"/>
            <p:cNvGrpSpPr/>
            <p:nvPr/>
          </p:nvGrpSpPr>
          <p:grpSpPr>
            <a:xfrm>
              <a:off x="3435870" y="2800065"/>
              <a:ext cx="92400" cy="411825"/>
              <a:chOff x="845575" y="2563700"/>
              <a:chExt cx="92400" cy="411825"/>
            </a:xfrm>
          </p:grpSpPr>
          <p:sp>
            <p:nvSpPr>
              <p:cNvPr id="255" name="Google Shape;255;p26"/>
              <p:cNvSpPr/>
              <p:nvPr/>
            </p:nvSpPr>
            <p:spPr>
              <a:xfrm>
                <a:off x="845575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56" name="Google Shape;256;p26"/>
              <p:cNvCxnSpPr/>
              <p:nvPr/>
            </p:nvCxnSpPr>
            <p:spPr>
              <a:xfrm>
                <a:off x="891775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257" name="Google Shape;257;p26"/>
          <p:cNvGrpSpPr/>
          <p:nvPr/>
        </p:nvGrpSpPr>
        <p:grpSpPr>
          <a:xfrm>
            <a:off x="1173757" y="2070733"/>
            <a:ext cx="1684233" cy="1918225"/>
            <a:chOff x="1652394" y="2613573"/>
            <a:chExt cx="2457300" cy="1918225"/>
          </a:xfrm>
        </p:grpSpPr>
        <p:sp>
          <p:nvSpPr>
            <p:cNvPr id="258" name="Google Shape;258;p26"/>
            <p:cNvSpPr/>
            <p:nvPr/>
          </p:nvSpPr>
          <p:spPr>
            <a:xfrm>
              <a:off x="2191011" y="3079475"/>
              <a:ext cx="1294800" cy="133500"/>
            </a:xfrm>
            <a:prstGeom prst="rect">
              <a:avLst/>
            </a:prstGeom>
            <a:solidFill>
              <a:srgbClr val="0856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6"/>
            <p:cNvSpPr txBox="1"/>
            <p:nvPr/>
          </p:nvSpPr>
          <p:spPr>
            <a:xfrm>
              <a:off x="1828194" y="2613573"/>
              <a:ext cx="12948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000000"/>
                </a:buClr>
                <a:buSzPts val="935"/>
                <a:buFont typeface="Arial"/>
                <a:buNone/>
              </a:pPr>
              <a:r>
                <a:rPr b="1" lang="en" sz="9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Segurança da Informação</a:t>
              </a:r>
              <a:endParaRPr b="1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0" name="Google Shape;260;p26"/>
            <p:cNvSpPr txBox="1"/>
            <p:nvPr/>
          </p:nvSpPr>
          <p:spPr>
            <a:xfrm>
              <a:off x="1652394" y="3587998"/>
              <a:ext cx="24573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5"/>
                <a:buFont typeface="Arial"/>
                <a:buNone/>
              </a:pPr>
              <a:r>
                <a:rPr lang="en" sz="7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Segurança da Informação e redes, proteção contra ameaças do ciberespaço.</a:t>
              </a:r>
              <a:endParaRPr b="1" sz="7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261" name="Google Shape;261;p26"/>
            <p:cNvGrpSpPr/>
            <p:nvPr/>
          </p:nvGrpSpPr>
          <p:grpSpPr>
            <a:xfrm rot="10800000">
              <a:off x="2149293" y="3079467"/>
              <a:ext cx="92400" cy="411825"/>
              <a:chOff x="2072481" y="2563700"/>
              <a:chExt cx="92400" cy="411825"/>
            </a:xfrm>
          </p:grpSpPr>
          <p:cxnSp>
            <p:nvCxnSpPr>
              <p:cNvPr id="262" name="Google Shape;262;p26"/>
              <p:cNvCxnSpPr/>
              <p:nvPr/>
            </p:nvCxnSpPr>
            <p:spPr>
              <a:xfrm>
                <a:off x="2118681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263" name="Google Shape;263;p26"/>
              <p:cNvSpPr/>
              <p:nvPr/>
            </p:nvSpPr>
            <p:spPr>
              <a:xfrm>
                <a:off x="2072481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64" name="Google Shape;264;p26"/>
          <p:cNvGrpSpPr/>
          <p:nvPr/>
        </p:nvGrpSpPr>
        <p:grpSpPr>
          <a:xfrm>
            <a:off x="2118933" y="1705685"/>
            <a:ext cx="1331874" cy="1335848"/>
            <a:chOff x="3031408" y="2248525"/>
            <a:chExt cx="1943207" cy="1335848"/>
          </a:xfrm>
        </p:grpSpPr>
        <p:sp>
          <p:nvSpPr>
            <p:cNvPr id="265" name="Google Shape;265;p26"/>
            <p:cNvSpPr/>
            <p:nvPr/>
          </p:nvSpPr>
          <p:spPr>
            <a:xfrm>
              <a:off x="3485717" y="3079475"/>
              <a:ext cx="1294800" cy="133500"/>
            </a:xfrm>
            <a:prstGeom prst="rect">
              <a:avLst/>
            </a:prstGeom>
            <a:solidFill>
              <a:srgbClr val="0E9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6"/>
            <p:cNvSpPr txBox="1"/>
            <p:nvPr/>
          </p:nvSpPr>
          <p:spPr>
            <a:xfrm>
              <a:off x="3031408" y="3212973"/>
              <a:ext cx="14370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900">
                  <a:latin typeface="Roboto"/>
                  <a:ea typeface="Roboto"/>
                  <a:cs typeface="Roboto"/>
                  <a:sym typeface="Roboto"/>
                </a:rPr>
                <a:t>Gestão de Incidentes</a:t>
              </a:r>
              <a:endParaRPr b="1" sz="9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7" name="Google Shape;267;p26"/>
            <p:cNvSpPr txBox="1"/>
            <p:nvPr/>
          </p:nvSpPr>
          <p:spPr>
            <a:xfrm>
              <a:off x="3291615" y="2248525"/>
              <a:ext cx="16830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000000"/>
                </a:buClr>
                <a:buSzPts val="935"/>
                <a:buFont typeface="Arial"/>
                <a:buNone/>
              </a:pPr>
              <a:r>
                <a:rPr lang="en" sz="7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Notificação rápida, registros e análise pós-incidentes.</a:t>
              </a:r>
              <a:endParaRPr b="1" sz="7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268" name="Google Shape;268;p26"/>
            <p:cNvGrpSpPr/>
            <p:nvPr/>
          </p:nvGrpSpPr>
          <p:grpSpPr>
            <a:xfrm>
              <a:off x="3435870" y="2800065"/>
              <a:ext cx="92400" cy="411825"/>
              <a:chOff x="845575" y="2563700"/>
              <a:chExt cx="92400" cy="411825"/>
            </a:xfrm>
          </p:grpSpPr>
          <p:sp>
            <p:nvSpPr>
              <p:cNvPr id="269" name="Google Shape;269;p26"/>
              <p:cNvSpPr/>
              <p:nvPr/>
            </p:nvSpPr>
            <p:spPr>
              <a:xfrm>
                <a:off x="845575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70" name="Google Shape;270;p26"/>
              <p:cNvCxnSpPr/>
              <p:nvPr/>
            </p:nvCxnSpPr>
            <p:spPr>
              <a:xfrm>
                <a:off x="891775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271" name="Google Shape;271;p26"/>
          <p:cNvGrpSpPr/>
          <p:nvPr/>
        </p:nvGrpSpPr>
        <p:grpSpPr>
          <a:xfrm>
            <a:off x="3065950" y="2106771"/>
            <a:ext cx="1194636" cy="1829366"/>
            <a:chOff x="4413107" y="2649611"/>
            <a:chExt cx="1742976" cy="1829366"/>
          </a:xfrm>
        </p:grpSpPr>
        <p:sp>
          <p:nvSpPr>
            <p:cNvPr id="272" name="Google Shape;272;p26"/>
            <p:cNvSpPr/>
            <p:nvPr/>
          </p:nvSpPr>
          <p:spPr>
            <a:xfrm>
              <a:off x="4780421" y="3079475"/>
              <a:ext cx="1294800" cy="133500"/>
            </a:xfrm>
            <a:prstGeom prst="rect">
              <a:avLst/>
            </a:prstGeom>
            <a:solidFill>
              <a:srgbClr val="0856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3" name="Google Shape;273;p26"/>
            <p:cNvGrpSpPr/>
            <p:nvPr/>
          </p:nvGrpSpPr>
          <p:grpSpPr>
            <a:xfrm rot="10800000">
              <a:off x="4737413" y="3079467"/>
              <a:ext cx="92400" cy="411825"/>
              <a:chOff x="2070100" y="2563700"/>
              <a:chExt cx="92400" cy="411825"/>
            </a:xfrm>
          </p:grpSpPr>
          <p:cxnSp>
            <p:nvCxnSpPr>
              <p:cNvPr id="274" name="Google Shape;274;p26"/>
              <p:cNvCxnSpPr/>
              <p:nvPr/>
            </p:nvCxnSpPr>
            <p:spPr>
              <a:xfrm>
                <a:off x="2116300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275" name="Google Shape;275;p26"/>
              <p:cNvSpPr/>
              <p:nvPr/>
            </p:nvSpPr>
            <p:spPr>
              <a:xfrm>
                <a:off x="2070100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6" name="Google Shape;276;p26"/>
            <p:cNvSpPr txBox="1"/>
            <p:nvPr/>
          </p:nvSpPr>
          <p:spPr>
            <a:xfrm>
              <a:off x="4413107" y="2649611"/>
              <a:ext cx="16089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900">
                  <a:latin typeface="Roboto"/>
                  <a:ea typeface="Roboto"/>
                  <a:cs typeface="Roboto"/>
                  <a:sym typeface="Roboto"/>
                </a:rPr>
                <a:t>Continuidade de Negócio</a:t>
              </a:r>
              <a:endParaRPr b="1" sz="9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7" name="Google Shape;277;p26"/>
            <p:cNvSpPr txBox="1"/>
            <p:nvPr/>
          </p:nvSpPr>
          <p:spPr>
            <a:xfrm>
              <a:off x="4473083" y="3535177"/>
              <a:ext cx="16830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700">
                  <a:latin typeface="Roboto"/>
                  <a:ea typeface="Roboto"/>
                  <a:cs typeface="Roboto"/>
                  <a:sym typeface="Roboto"/>
                </a:rPr>
                <a:t>Criação de plano diretor de continuidade de negócio, planos de contingência e </a:t>
              </a:r>
              <a:r>
                <a:rPr i="1" lang="en" sz="700">
                  <a:latin typeface="Roboto"/>
                  <a:ea typeface="Roboto"/>
                  <a:cs typeface="Roboto"/>
                  <a:sym typeface="Roboto"/>
                </a:rPr>
                <a:t>technical recovery plans.</a:t>
              </a:r>
              <a:endParaRPr i="1"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78" name="Google Shape;278;p26"/>
          <p:cNvGrpSpPr/>
          <p:nvPr/>
        </p:nvGrpSpPr>
        <p:grpSpPr>
          <a:xfrm>
            <a:off x="3953300" y="1705685"/>
            <a:ext cx="1195456" cy="1339473"/>
            <a:chOff x="5707753" y="2248525"/>
            <a:chExt cx="1744172" cy="1339473"/>
          </a:xfrm>
        </p:grpSpPr>
        <p:sp>
          <p:nvSpPr>
            <p:cNvPr id="279" name="Google Shape;279;p26"/>
            <p:cNvSpPr/>
            <p:nvPr/>
          </p:nvSpPr>
          <p:spPr>
            <a:xfrm>
              <a:off x="6075125" y="3079475"/>
              <a:ext cx="1294800" cy="133500"/>
            </a:xfrm>
            <a:prstGeom prst="rect">
              <a:avLst/>
            </a:prstGeom>
            <a:solidFill>
              <a:srgbClr val="0E9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0" name="Google Shape;280;p26"/>
            <p:cNvGrpSpPr/>
            <p:nvPr/>
          </p:nvGrpSpPr>
          <p:grpSpPr>
            <a:xfrm>
              <a:off x="6031394" y="2800065"/>
              <a:ext cx="92400" cy="411825"/>
              <a:chOff x="845575" y="2563700"/>
              <a:chExt cx="92400" cy="411825"/>
            </a:xfrm>
          </p:grpSpPr>
          <p:cxnSp>
            <p:nvCxnSpPr>
              <p:cNvPr id="281" name="Google Shape;281;p26"/>
              <p:cNvCxnSpPr/>
              <p:nvPr/>
            </p:nvCxnSpPr>
            <p:spPr>
              <a:xfrm>
                <a:off x="891775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282" name="Google Shape;282;p26"/>
              <p:cNvSpPr/>
              <p:nvPr/>
            </p:nvSpPr>
            <p:spPr>
              <a:xfrm>
                <a:off x="845575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83" name="Google Shape;283;p26"/>
            <p:cNvSpPr txBox="1"/>
            <p:nvPr/>
          </p:nvSpPr>
          <p:spPr>
            <a:xfrm>
              <a:off x="5707753" y="3216598"/>
              <a:ext cx="15894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900">
                  <a:latin typeface="Roboto"/>
                  <a:ea typeface="Roboto"/>
                  <a:cs typeface="Roboto"/>
                  <a:sym typeface="Roboto"/>
                </a:rPr>
                <a:t>Cadeia de Valor</a:t>
              </a:r>
              <a:endParaRPr b="1" sz="9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4" name="Google Shape;284;p26"/>
            <p:cNvSpPr txBox="1"/>
            <p:nvPr/>
          </p:nvSpPr>
          <p:spPr>
            <a:xfrm>
              <a:off x="5768926" y="2248525"/>
              <a:ext cx="16830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700">
                  <a:latin typeface="Roboto"/>
                  <a:ea typeface="Roboto"/>
                  <a:cs typeface="Roboto"/>
                  <a:sym typeface="Roboto"/>
                </a:rPr>
                <a:t>Avaliação e gestão de risco na cadeia de valor.</a:t>
              </a:r>
              <a:endParaRPr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85" name="Google Shape;285;p26"/>
          <p:cNvGrpSpPr/>
          <p:nvPr/>
        </p:nvGrpSpPr>
        <p:grpSpPr>
          <a:xfrm>
            <a:off x="4841500" y="2108583"/>
            <a:ext cx="1115652" cy="1795375"/>
            <a:chOff x="7004008" y="2651437"/>
            <a:chExt cx="2142600" cy="1795375"/>
          </a:xfrm>
        </p:grpSpPr>
        <p:sp>
          <p:nvSpPr>
            <p:cNvPr id="286" name="Google Shape;286;p26"/>
            <p:cNvSpPr/>
            <p:nvPr/>
          </p:nvSpPr>
          <p:spPr>
            <a:xfrm>
              <a:off x="7369837" y="3079475"/>
              <a:ext cx="1776600" cy="133500"/>
            </a:xfrm>
            <a:prstGeom prst="rect">
              <a:avLst/>
            </a:prstGeom>
            <a:solidFill>
              <a:srgbClr val="0856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7" name="Google Shape;287;p26"/>
            <p:cNvGrpSpPr/>
            <p:nvPr/>
          </p:nvGrpSpPr>
          <p:grpSpPr>
            <a:xfrm rot="10800000">
              <a:off x="7328221" y="3079467"/>
              <a:ext cx="92400" cy="411825"/>
              <a:chOff x="2070100" y="2563700"/>
              <a:chExt cx="92400" cy="411825"/>
            </a:xfrm>
          </p:grpSpPr>
          <p:cxnSp>
            <p:nvCxnSpPr>
              <p:cNvPr id="288" name="Google Shape;288;p26"/>
              <p:cNvCxnSpPr/>
              <p:nvPr/>
            </p:nvCxnSpPr>
            <p:spPr>
              <a:xfrm>
                <a:off x="2116300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289" name="Google Shape;289;p26"/>
              <p:cNvSpPr/>
              <p:nvPr/>
            </p:nvSpPr>
            <p:spPr>
              <a:xfrm>
                <a:off x="2070100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0" name="Google Shape;290;p26"/>
            <p:cNvSpPr txBox="1"/>
            <p:nvPr/>
          </p:nvSpPr>
          <p:spPr>
            <a:xfrm>
              <a:off x="7004008" y="2651437"/>
              <a:ext cx="21426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900">
                  <a:latin typeface="Roboto"/>
                  <a:ea typeface="Roboto"/>
                  <a:cs typeface="Roboto"/>
                  <a:sym typeface="Roboto"/>
                </a:rPr>
                <a:t>Governance e Accountability</a:t>
              </a:r>
              <a:endParaRPr b="1" sz="9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1" name="Google Shape;291;p26"/>
            <p:cNvSpPr txBox="1"/>
            <p:nvPr/>
          </p:nvSpPr>
          <p:spPr>
            <a:xfrm>
              <a:off x="7004010" y="3503012"/>
              <a:ext cx="18894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700">
                  <a:latin typeface="Roboto"/>
                  <a:ea typeface="Roboto"/>
                  <a:cs typeface="Roboto"/>
                  <a:sym typeface="Roboto"/>
                </a:rPr>
                <a:t>Criar uma estrutura de </a:t>
              </a:r>
              <a:r>
                <a:rPr i="1" lang="en" sz="700">
                  <a:latin typeface="Roboto"/>
                  <a:ea typeface="Roboto"/>
                  <a:cs typeface="Roboto"/>
                  <a:sym typeface="Roboto"/>
                </a:rPr>
                <a:t>Governance </a:t>
              </a:r>
              <a:r>
                <a:rPr lang="en" sz="700">
                  <a:latin typeface="Roboto"/>
                  <a:ea typeface="Roboto"/>
                  <a:cs typeface="Roboto"/>
                  <a:sym typeface="Roboto"/>
                </a:rPr>
                <a:t>com as funções e responsabilidades claramente definidos.</a:t>
              </a:r>
              <a:endParaRPr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92" name="Google Shape;292;p26"/>
          <p:cNvGrpSpPr/>
          <p:nvPr/>
        </p:nvGrpSpPr>
        <p:grpSpPr>
          <a:xfrm>
            <a:off x="5691850" y="1467710"/>
            <a:ext cx="1246318" cy="1577448"/>
            <a:chOff x="5707753" y="2010550"/>
            <a:chExt cx="1818381" cy="1577448"/>
          </a:xfrm>
        </p:grpSpPr>
        <p:sp>
          <p:nvSpPr>
            <p:cNvPr id="293" name="Google Shape;293;p26"/>
            <p:cNvSpPr/>
            <p:nvPr/>
          </p:nvSpPr>
          <p:spPr>
            <a:xfrm>
              <a:off x="6075125" y="3079475"/>
              <a:ext cx="1294800" cy="133500"/>
            </a:xfrm>
            <a:prstGeom prst="rect">
              <a:avLst/>
            </a:prstGeom>
            <a:solidFill>
              <a:srgbClr val="0E9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4" name="Google Shape;294;p26"/>
            <p:cNvGrpSpPr/>
            <p:nvPr/>
          </p:nvGrpSpPr>
          <p:grpSpPr>
            <a:xfrm>
              <a:off x="6031394" y="2800065"/>
              <a:ext cx="92400" cy="411825"/>
              <a:chOff x="845575" y="2563700"/>
              <a:chExt cx="92400" cy="411825"/>
            </a:xfrm>
          </p:grpSpPr>
          <p:cxnSp>
            <p:nvCxnSpPr>
              <p:cNvPr id="295" name="Google Shape;295;p26"/>
              <p:cNvCxnSpPr/>
              <p:nvPr/>
            </p:nvCxnSpPr>
            <p:spPr>
              <a:xfrm>
                <a:off x="891775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296" name="Google Shape;296;p26"/>
              <p:cNvSpPr/>
              <p:nvPr/>
            </p:nvSpPr>
            <p:spPr>
              <a:xfrm>
                <a:off x="845575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7" name="Google Shape;297;p26"/>
            <p:cNvSpPr txBox="1"/>
            <p:nvPr/>
          </p:nvSpPr>
          <p:spPr>
            <a:xfrm>
              <a:off x="5707753" y="3216598"/>
              <a:ext cx="15378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900">
                  <a:latin typeface="Roboto"/>
                  <a:ea typeface="Roboto"/>
                  <a:cs typeface="Roboto"/>
                  <a:sym typeface="Roboto"/>
                </a:rPr>
                <a:t>Formação e Awareness</a:t>
              </a:r>
              <a:endParaRPr b="1" sz="9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8" name="Google Shape;298;p26"/>
            <p:cNvSpPr txBox="1"/>
            <p:nvPr/>
          </p:nvSpPr>
          <p:spPr>
            <a:xfrm>
              <a:off x="5843134" y="2010550"/>
              <a:ext cx="16830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5"/>
                <a:buFont typeface="Arial"/>
                <a:buNone/>
              </a:pPr>
              <a:r>
                <a:rPr lang="en" sz="7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Criar programas de formação, awareness com o objectivo promoção de uma cultura de segurança.</a:t>
              </a:r>
              <a:endParaRPr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1600"/>
                </a:spcAft>
                <a:buNone/>
              </a:pPr>
              <a:r>
                <a:t/>
              </a:r>
              <a:endParaRPr b="1"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99" name="Google Shape;299;p26"/>
          <p:cNvGrpSpPr/>
          <p:nvPr/>
        </p:nvGrpSpPr>
        <p:grpSpPr>
          <a:xfrm>
            <a:off x="6583727" y="2108583"/>
            <a:ext cx="1161800" cy="1787850"/>
            <a:chOff x="6915381" y="2651437"/>
            <a:chExt cx="2231228" cy="1787850"/>
          </a:xfrm>
        </p:grpSpPr>
        <p:sp>
          <p:nvSpPr>
            <p:cNvPr id="300" name="Google Shape;300;p26"/>
            <p:cNvSpPr/>
            <p:nvPr/>
          </p:nvSpPr>
          <p:spPr>
            <a:xfrm>
              <a:off x="7369837" y="3079475"/>
              <a:ext cx="1776600" cy="133500"/>
            </a:xfrm>
            <a:prstGeom prst="rect">
              <a:avLst/>
            </a:prstGeom>
            <a:solidFill>
              <a:srgbClr val="0856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1" name="Google Shape;301;p26"/>
            <p:cNvGrpSpPr/>
            <p:nvPr/>
          </p:nvGrpSpPr>
          <p:grpSpPr>
            <a:xfrm rot="10800000">
              <a:off x="7328221" y="3079467"/>
              <a:ext cx="92400" cy="411825"/>
              <a:chOff x="2070100" y="2563700"/>
              <a:chExt cx="92400" cy="411825"/>
            </a:xfrm>
          </p:grpSpPr>
          <p:cxnSp>
            <p:nvCxnSpPr>
              <p:cNvPr id="302" name="Google Shape;302;p26"/>
              <p:cNvCxnSpPr/>
              <p:nvPr/>
            </p:nvCxnSpPr>
            <p:spPr>
              <a:xfrm>
                <a:off x="2116300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303" name="Google Shape;303;p26"/>
              <p:cNvSpPr/>
              <p:nvPr/>
            </p:nvSpPr>
            <p:spPr>
              <a:xfrm>
                <a:off x="2070100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04" name="Google Shape;304;p26"/>
            <p:cNvSpPr txBox="1"/>
            <p:nvPr/>
          </p:nvSpPr>
          <p:spPr>
            <a:xfrm>
              <a:off x="7004009" y="2651437"/>
              <a:ext cx="21426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900">
                  <a:latin typeface="Roboto"/>
                  <a:ea typeface="Roboto"/>
                  <a:cs typeface="Roboto"/>
                  <a:sym typeface="Roboto"/>
                </a:rPr>
                <a:t>Monitorizar e Auditar</a:t>
              </a:r>
              <a:endParaRPr b="1" sz="9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5" name="Google Shape;305;p26"/>
            <p:cNvSpPr txBox="1"/>
            <p:nvPr/>
          </p:nvSpPr>
          <p:spPr>
            <a:xfrm>
              <a:off x="6915381" y="3495487"/>
              <a:ext cx="20049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700">
                  <a:latin typeface="Roboto"/>
                  <a:ea typeface="Roboto"/>
                  <a:cs typeface="Roboto"/>
                  <a:sym typeface="Roboto"/>
                </a:rPr>
                <a:t>Monitorizar o cumprimento das políticas de segurança definidas e auditar os controlos implementados.</a:t>
              </a:r>
              <a:endParaRPr sz="7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06" name="Google Shape;306;p26"/>
          <p:cNvGrpSpPr/>
          <p:nvPr/>
        </p:nvGrpSpPr>
        <p:grpSpPr>
          <a:xfrm>
            <a:off x="7468225" y="2536635"/>
            <a:ext cx="1247702" cy="508523"/>
            <a:chOff x="5707753" y="3079475"/>
            <a:chExt cx="1820400" cy="508523"/>
          </a:xfrm>
        </p:grpSpPr>
        <p:sp>
          <p:nvSpPr>
            <p:cNvPr id="307" name="Google Shape;307;p26"/>
            <p:cNvSpPr/>
            <p:nvPr/>
          </p:nvSpPr>
          <p:spPr>
            <a:xfrm>
              <a:off x="6075125" y="3079475"/>
              <a:ext cx="1294800" cy="133500"/>
            </a:xfrm>
            <a:prstGeom prst="rect">
              <a:avLst/>
            </a:prstGeom>
            <a:solidFill>
              <a:srgbClr val="0E9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6"/>
            <p:cNvSpPr txBox="1"/>
            <p:nvPr/>
          </p:nvSpPr>
          <p:spPr>
            <a:xfrm>
              <a:off x="5707753" y="3216598"/>
              <a:ext cx="18204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b="1" lang="en" sz="9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Cooperação e partilha de informações</a:t>
              </a:r>
              <a:endParaRPr b="1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09" name="Google Shape;30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1475" y="4027719"/>
            <a:ext cx="1642413" cy="109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5" name="Google Shape;315;p27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Modelos</a:t>
            </a:r>
            <a:r>
              <a:rPr lang="en"/>
              <a:t> e melhores práticas de segurança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6" name="Google Shape;31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0451" y="1350025"/>
            <a:ext cx="2309725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732" y="2463025"/>
            <a:ext cx="3096998" cy="984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0162" y="1505823"/>
            <a:ext cx="1883147" cy="692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8728" y="1208987"/>
            <a:ext cx="1616909" cy="1105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10958" y="3851220"/>
            <a:ext cx="2122079" cy="750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19782" y="2647156"/>
            <a:ext cx="1883148" cy="94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77474" y="3851200"/>
            <a:ext cx="1021050" cy="75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39350" y="3712525"/>
            <a:ext cx="1417164" cy="75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9" name="Google Shape;329;p28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Desmistificar</a:t>
            </a:r>
            <a:endParaRPr/>
          </a:p>
        </p:txBody>
      </p:sp>
      <p:sp>
        <p:nvSpPr>
          <p:cNvPr id="330" name="Google Shape;330;p28"/>
          <p:cNvSpPr txBox="1"/>
          <p:nvPr>
            <p:ph idx="1" type="body"/>
          </p:nvPr>
        </p:nvSpPr>
        <p:spPr>
          <a:xfrm>
            <a:off x="1289958" y="2137506"/>
            <a:ext cx="4084200" cy="4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Ninguém define boas métricas “à primeira”</a:t>
            </a:r>
            <a:endParaRPr/>
          </a:p>
        </p:txBody>
      </p:sp>
      <p:sp>
        <p:nvSpPr>
          <p:cNvPr id="331" name="Google Shape;331;p28"/>
          <p:cNvSpPr txBox="1"/>
          <p:nvPr>
            <p:ph idx="1" type="body"/>
          </p:nvPr>
        </p:nvSpPr>
        <p:spPr>
          <a:xfrm>
            <a:off x="1293355" y="1321326"/>
            <a:ext cx="4737900" cy="4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profundidade e a adesão às normas não é rígida</a:t>
            </a:r>
            <a:endParaRPr/>
          </a:p>
        </p:txBody>
      </p:sp>
      <p:sp>
        <p:nvSpPr>
          <p:cNvPr id="332" name="Google Shape;332;p28"/>
          <p:cNvSpPr txBox="1"/>
          <p:nvPr>
            <p:ph idx="1" type="body"/>
          </p:nvPr>
        </p:nvSpPr>
        <p:spPr>
          <a:xfrm>
            <a:off x="1296733" y="1751436"/>
            <a:ext cx="6637800" cy="4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r>
              <a:rPr lang="en"/>
              <a:t>ompliance por compliance, ou uma verdadeira mudança de postura</a:t>
            </a:r>
            <a:endParaRPr/>
          </a:p>
        </p:txBody>
      </p:sp>
      <p:sp>
        <p:nvSpPr>
          <p:cNvPr id="333" name="Google Shape;333;p28"/>
          <p:cNvSpPr txBox="1"/>
          <p:nvPr>
            <p:ph idx="1" type="body"/>
          </p:nvPr>
        </p:nvSpPr>
        <p:spPr>
          <a:xfrm>
            <a:off x="750993" y="2538544"/>
            <a:ext cx="8029500" cy="48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Alinhar as directivas com a arquitetura tecnológica e a estratégia de negócio</a:t>
            </a:r>
            <a:endParaRPr/>
          </a:p>
        </p:txBody>
      </p:sp>
      <p:pic>
        <p:nvPicPr>
          <p:cNvPr id="334" name="Google Shape;33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436394"/>
            <a:ext cx="1719248" cy="1815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0" name="Google Shape;340;p29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Desmistificar</a:t>
            </a:r>
            <a:endParaRPr/>
          </a:p>
        </p:txBody>
      </p:sp>
      <p:sp>
        <p:nvSpPr>
          <p:cNvPr id="341" name="Google Shape;341;p29"/>
          <p:cNvSpPr txBox="1"/>
          <p:nvPr>
            <p:ph idx="1" type="body"/>
          </p:nvPr>
        </p:nvSpPr>
        <p:spPr>
          <a:xfrm>
            <a:off x="467994" y="1522125"/>
            <a:ext cx="7887300" cy="25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Perguntas chave: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Quanto vale a segurança?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Como medir o valor da segurança? </a:t>
            </a:r>
            <a:endParaRPr/>
          </a:p>
        </p:txBody>
      </p:sp>
      <p:pic>
        <p:nvPicPr>
          <p:cNvPr id="342" name="Google Shape;34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3025" y="855575"/>
            <a:ext cx="2980977" cy="1633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8" name="Google Shape;348;p30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Desmistificar</a:t>
            </a:r>
            <a:endParaRPr/>
          </a:p>
        </p:txBody>
      </p:sp>
      <p:sp>
        <p:nvSpPr>
          <p:cNvPr id="349" name="Google Shape;349;p30"/>
          <p:cNvSpPr txBox="1"/>
          <p:nvPr>
            <p:ph idx="1" type="body"/>
          </p:nvPr>
        </p:nvSpPr>
        <p:spPr>
          <a:xfrm>
            <a:off x="467994" y="1522125"/>
            <a:ext cx="7887300" cy="25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Perguntas chave: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Quanto vale a segurança?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Como medir o valor da segurança?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Cálculo do ROI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/>
              <a:t>Definir bem as métricas e o racional de investimentos;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/>
              <a:t>Identificar todos os riscos possíveis (traduzir fragilidade em riscos), então encontra o ROI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/>
              <a:t>O risco dita o investimento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Justifique os investimentos em segurança ao transformar as métricas usadas em decisões estratégicas para o negócio.</a:t>
            </a:r>
            <a:endParaRPr/>
          </a:p>
        </p:txBody>
      </p:sp>
      <p:pic>
        <p:nvPicPr>
          <p:cNvPr id="350" name="Google Shape;35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3025" y="855575"/>
            <a:ext cx="2980977" cy="1633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1"/>
          <p:cNvSpPr txBox="1"/>
          <p:nvPr>
            <p:ph idx="12" type="sldNum"/>
          </p:nvPr>
        </p:nvSpPr>
        <p:spPr>
          <a:xfrm>
            <a:off x="8472658" y="466322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6" name="Google Shape;356;p31"/>
          <p:cNvSpPr txBox="1"/>
          <p:nvPr>
            <p:ph idx="1" type="body"/>
          </p:nvPr>
        </p:nvSpPr>
        <p:spPr>
          <a:xfrm>
            <a:off x="318475" y="983148"/>
            <a:ext cx="5780400" cy="106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temas regulatórios;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temas de gestão de risco operacional;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tema da confiança.</a:t>
            </a:r>
            <a:endParaRPr sz="1200"/>
          </a:p>
        </p:txBody>
      </p:sp>
      <p:sp>
        <p:nvSpPr>
          <p:cNvPr id="357" name="Google Shape;357;p31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ter em conta</a:t>
            </a:r>
            <a:endParaRPr/>
          </a:p>
        </p:txBody>
      </p:sp>
      <p:sp>
        <p:nvSpPr>
          <p:cNvPr id="358" name="Google Shape;358;p31"/>
          <p:cNvSpPr txBox="1"/>
          <p:nvPr>
            <p:ph idx="1" type="body"/>
          </p:nvPr>
        </p:nvSpPr>
        <p:spPr>
          <a:xfrm>
            <a:off x="343375" y="2845125"/>
            <a:ext cx="6160200" cy="106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en"/>
              <a:t>Mas é um fator de risco operacional para os negócios.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en"/>
              <a:t>Todos os investimentos devem ser desenvolvidos para mitigar ou para resolver esse risco.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31"/>
          <p:cNvSpPr txBox="1"/>
          <p:nvPr>
            <p:ph idx="1" type="body"/>
          </p:nvPr>
        </p:nvSpPr>
        <p:spPr>
          <a:xfrm>
            <a:off x="346317" y="2225375"/>
            <a:ext cx="6160200" cy="75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en"/>
              <a:t>É necessário desmistificar que a cibersegurança não é propriamente um risco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5" name="Google Shape;365;p32"/>
          <p:cNvSpPr txBox="1"/>
          <p:nvPr>
            <p:ph idx="1" type="body"/>
          </p:nvPr>
        </p:nvSpPr>
        <p:spPr>
          <a:xfrm>
            <a:off x="521225" y="2252225"/>
            <a:ext cx="2708100" cy="106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 lado obscuro do IA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Algoritmo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Poder sem controlo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6" name="Google Shape;36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6021" y="1152486"/>
            <a:ext cx="5807976" cy="326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2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ter em conta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3" name="Google Shape;373;p33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/>
              <a:t>A ter em conta</a:t>
            </a:r>
            <a:endParaRPr/>
          </a:p>
        </p:txBody>
      </p:sp>
      <p:sp>
        <p:nvSpPr>
          <p:cNvPr id="374" name="Google Shape;374;p33"/>
          <p:cNvSpPr txBox="1"/>
          <p:nvPr>
            <p:ph idx="1" type="body"/>
          </p:nvPr>
        </p:nvSpPr>
        <p:spPr>
          <a:xfrm>
            <a:off x="318475" y="1145700"/>
            <a:ext cx="8397900" cy="27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</a:t>
            </a:r>
            <a:r>
              <a:rPr lang="en"/>
              <a:t>ões a ter</a:t>
            </a:r>
            <a:r>
              <a:rPr lang="en"/>
              <a:t> em conta: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É possível alinhar tecnologia, processos e comportamentos organizacionais para criar uma cultura de segurança sólida?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A</a:t>
            </a:r>
            <a:r>
              <a:rPr lang="en"/>
              <a:t> cibersegurança é da responsabilidade do IT.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Conhece toda a sua infraestrutura e as suas vulnerabilidades? </a:t>
            </a:r>
            <a:r>
              <a:rPr lang="en"/>
              <a:t> 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Controla o ciclo de vida dos ativos?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Controla o tempo de vida das ferramentas de segurança, ou seja, </a:t>
            </a:r>
            <a:r>
              <a:rPr lang="en"/>
              <a:t>consegue fazer o que quer </a:t>
            </a:r>
            <a:r>
              <a:rPr lang="en"/>
              <a:t>com as ferramentas existentes, ou necessita </a:t>
            </a:r>
            <a:r>
              <a:rPr lang="en" u="sng"/>
              <a:t>mesmo</a:t>
            </a:r>
            <a:r>
              <a:rPr lang="en"/>
              <a:t> de</a:t>
            </a:r>
            <a:r>
              <a:rPr lang="en"/>
              <a:t> novas ferramentas?</a:t>
            </a:r>
            <a:endParaRPr/>
          </a:p>
        </p:txBody>
      </p:sp>
      <p:pic>
        <p:nvPicPr>
          <p:cNvPr id="375" name="Google Shape;37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3309" y="2048847"/>
            <a:ext cx="302475" cy="30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1025" y="2586350"/>
            <a:ext cx="431676" cy="34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9051" y="2873840"/>
            <a:ext cx="431676" cy="34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2449" y="3421106"/>
            <a:ext cx="431676" cy="34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7480" y="2353218"/>
            <a:ext cx="302476" cy="259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5" name="Google Shape;385;p34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/>
              <a:t>A ter em conta</a:t>
            </a:r>
            <a:endParaRPr/>
          </a:p>
        </p:txBody>
      </p:sp>
      <p:sp>
        <p:nvSpPr>
          <p:cNvPr id="386" name="Google Shape;386;p34"/>
          <p:cNvSpPr txBox="1"/>
          <p:nvPr>
            <p:ph idx="1" type="body"/>
          </p:nvPr>
        </p:nvSpPr>
        <p:spPr>
          <a:xfrm>
            <a:off x="318475" y="1145700"/>
            <a:ext cx="8397900" cy="13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Questões a ter em conta: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Tem as bases de dados bem estruturadas e organizadas, para perceber onde que é que pode estar o risco?</a:t>
            </a:r>
            <a:endParaRPr/>
          </a:p>
        </p:txBody>
      </p:sp>
      <p:pic>
        <p:nvPicPr>
          <p:cNvPr id="387" name="Google Shape;38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49025" y="2141300"/>
            <a:ext cx="2159974" cy="2159974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4"/>
          <p:cNvSpPr txBox="1"/>
          <p:nvPr>
            <p:ph idx="1" type="body"/>
          </p:nvPr>
        </p:nvSpPr>
        <p:spPr>
          <a:xfrm>
            <a:off x="318475" y="3453700"/>
            <a:ext cx="41181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Gerir erros de forma transparente.</a:t>
            </a:r>
            <a:endParaRPr/>
          </a:p>
        </p:txBody>
      </p:sp>
      <p:pic>
        <p:nvPicPr>
          <p:cNvPr id="389" name="Google Shape;38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100" y="2300600"/>
            <a:ext cx="2774201" cy="27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5025" y="2031975"/>
            <a:ext cx="431676" cy="34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42125" y="3243950"/>
            <a:ext cx="730175" cy="91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5"/>
          <p:cNvSpPr txBox="1"/>
          <p:nvPr>
            <p:ph idx="12" type="sldNum"/>
          </p:nvPr>
        </p:nvSpPr>
        <p:spPr>
          <a:xfrm>
            <a:off x="8472658" y="466322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7" name="Google Shape;397;p35"/>
          <p:cNvSpPr txBox="1"/>
          <p:nvPr>
            <p:ph idx="1" type="body"/>
          </p:nvPr>
        </p:nvSpPr>
        <p:spPr>
          <a:xfrm>
            <a:off x="2221500" y="1140900"/>
            <a:ext cx="5001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Estabilidade</a:t>
            </a:r>
            <a:r>
              <a:rPr lang="en"/>
              <a:t> = coerência operacional e ética </a:t>
            </a:r>
            <a:endParaRPr sz="1500"/>
          </a:p>
        </p:txBody>
      </p:sp>
      <p:sp>
        <p:nvSpPr>
          <p:cNvPr id="398" name="Google Shape;398;p35"/>
          <p:cNvSpPr txBox="1"/>
          <p:nvPr>
            <p:ph idx="2" type="body"/>
          </p:nvPr>
        </p:nvSpPr>
        <p:spPr>
          <a:xfrm>
            <a:off x="716199" y="1708050"/>
            <a:ext cx="7918500" cy="11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Esta coerência operacional reflete-se na capacidade das organizações de aplicar procedimentos rigorosos, tomar decisões consistentes e manter operações resilientes mesmo em situações de risco elevado.</a:t>
            </a:r>
            <a:endParaRPr/>
          </a:p>
        </p:txBody>
      </p:sp>
      <p:sp>
        <p:nvSpPr>
          <p:cNvPr id="399" name="Google Shape;399;p35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 factor humano!</a:t>
            </a:r>
            <a:endParaRPr/>
          </a:p>
        </p:txBody>
      </p:sp>
      <p:sp>
        <p:nvSpPr>
          <p:cNvPr id="400" name="Google Shape;400;p35"/>
          <p:cNvSpPr txBox="1"/>
          <p:nvPr>
            <p:ph idx="2" type="body"/>
          </p:nvPr>
        </p:nvSpPr>
        <p:spPr>
          <a:xfrm>
            <a:off x="2914928" y="2911337"/>
            <a:ext cx="4111200" cy="18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r>
              <a:rPr lang="en"/>
              <a:t>rês qualidades essenciais à fiabilidade operacional que passam pela</a:t>
            </a:r>
            <a:endParaRPr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Integridade,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Simplicidade,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e treino contínuo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6"/>
          <p:cNvSpPr txBox="1"/>
          <p:nvPr>
            <p:ph idx="12" type="sldNum"/>
          </p:nvPr>
        </p:nvSpPr>
        <p:spPr>
          <a:xfrm>
            <a:off x="8472658" y="466322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6" name="Google Shape;406;p36"/>
          <p:cNvSpPr txBox="1"/>
          <p:nvPr>
            <p:ph idx="1" type="body"/>
          </p:nvPr>
        </p:nvSpPr>
        <p:spPr>
          <a:xfrm>
            <a:off x="311700" y="1152475"/>
            <a:ext cx="3999900" cy="106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14960" lvl="0" marL="457200" rtl="0" algn="l">
              <a:spcBef>
                <a:spcPts val="0"/>
              </a:spcBef>
              <a:spcAft>
                <a:spcPts val="0"/>
              </a:spcAft>
              <a:buSzPct val="94117"/>
              <a:buChar char="●"/>
            </a:pPr>
            <a:r>
              <a:rPr lang="en" sz="1700"/>
              <a:t>Preparar</a:t>
            </a:r>
            <a:endParaRPr sz="1700"/>
          </a:p>
          <a:p>
            <a:pPr indent="-314960" lvl="0" marL="457200" rtl="0" algn="l">
              <a:spcBef>
                <a:spcPts val="0"/>
              </a:spcBef>
              <a:spcAft>
                <a:spcPts val="0"/>
              </a:spcAft>
              <a:buSzPct val="94117"/>
              <a:buChar char="●"/>
            </a:pPr>
            <a:r>
              <a:rPr lang="en" sz="1700"/>
              <a:t>Testar, testar</a:t>
            </a:r>
            <a:r>
              <a:rPr lang="en" sz="1700"/>
              <a:t>, testar, testar</a:t>
            </a:r>
            <a:r>
              <a:rPr lang="en" sz="1700"/>
              <a:t> e testar</a:t>
            </a:r>
            <a:endParaRPr sz="1700"/>
          </a:p>
          <a:p>
            <a:pPr indent="-314960" lvl="0" marL="457200" rtl="0" algn="l">
              <a:spcBef>
                <a:spcPts val="0"/>
              </a:spcBef>
              <a:spcAft>
                <a:spcPts val="0"/>
              </a:spcAft>
              <a:buSzPct val="94117"/>
              <a:buChar char="●"/>
            </a:pPr>
            <a:r>
              <a:rPr lang="en" sz="1700"/>
              <a:t>Sobreviver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36"/>
          <p:cNvSpPr txBox="1"/>
          <p:nvPr>
            <p:ph idx="2" type="body"/>
          </p:nvPr>
        </p:nvSpPr>
        <p:spPr>
          <a:xfrm>
            <a:off x="4832400" y="1152475"/>
            <a:ext cx="3999900" cy="20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</a:t>
            </a:r>
            <a:r>
              <a:rPr lang="en"/>
              <a:t> investimento mais valioso, apesar da evolução da Inteligência Artificial (IA), é sempre nas pessoas.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Invistam nas vossas pessoas, tenham um bom plano de formação, aliciante, que faça com que elas lá vão.</a:t>
            </a:r>
            <a:endParaRPr/>
          </a:p>
        </p:txBody>
      </p:sp>
      <p:sp>
        <p:nvSpPr>
          <p:cNvPr id="408" name="Google Shape;408;p36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/>
              <a:t>O factor!</a:t>
            </a:r>
            <a:endParaRPr/>
          </a:p>
        </p:txBody>
      </p:sp>
      <p:pic>
        <p:nvPicPr>
          <p:cNvPr id="409" name="Google Shape;40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450" y="3251275"/>
            <a:ext cx="1635325" cy="163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514" y="1981136"/>
            <a:ext cx="2616425" cy="261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7"/>
          <p:cNvSpPr txBox="1"/>
          <p:nvPr>
            <p:ph idx="12" type="sldNum"/>
          </p:nvPr>
        </p:nvSpPr>
        <p:spPr>
          <a:xfrm>
            <a:off x="8472658" y="466322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6" name="Google Shape;416;p37"/>
          <p:cNvSpPr txBox="1"/>
          <p:nvPr>
            <p:ph type="title"/>
          </p:nvPr>
        </p:nvSpPr>
        <p:spPr>
          <a:xfrm>
            <a:off x="2906650" y="144988"/>
            <a:ext cx="6018900" cy="4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Questione sempre!</a:t>
            </a:r>
            <a:endParaRPr/>
          </a:p>
        </p:txBody>
      </p:sp>
      <p:pic>
        <p:nvPicPr>
          <p:cNvPr id="417" name="Google Shape;41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1777" y="2729177"/>
            <a:ext cx="19050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0452" y="1198502"/>
            <a:ext cx="1976775" cy="197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8"/>
          <p:cNvSpPr txBox="1"/>
          <p:nvPr>
            <p:ph idx="1" type="subTitle"/>
          </p:nvPr>
        </p:nvSpPr>
        <p:spPr>
          <a:xfrm>
            <a:off x="2415500" y="4053225"/>
            <a:ext cx="43131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mbrown</a:t>
            </a:r>
            <a:r>
              <a:rPr lang="en"/>
              <a:t>@arteresilia.com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rteresilia - Blue Header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