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Avenir Next" panose="020B050302020202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Poppins" pitchFamily="2" charset="77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0FA"/>
    <a:srgbClr val="FB80FC"/>
    <a:srgbClr val="00E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/>
    <p:restoredTop sz="94697"/>
  </p:normalViewPr>
  <p:slideViewPr>
    <p:cSldViewPr snapToGrid="0">
      <p:cViewPr varScale="1">
        <p:scale>
          <a:sx n="102" d="100"/>
          <a:sy n="102" d="100"/>
        </p:scale>
        <p:origin x="224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6400" y="1676400"/>
            <a:ext cx="88392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1855469" y="2057400"/>
            <a:ext cx="8481060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50" b="1" i="0" u="none" strike="noStrike" cap="none">
                <a:solidFill>
                  <a:srgbClr val="39FF14"/>
                </a:solidFill>
                <a:latin typeface="Poppins"/>
                <a:ea typeface="Poppins"/>
                <a:cs typeface="Poppins"/>
                <a:sym typeface="Poppins"/>
              </a:rPr>
              <a:t>Resilience to Africa's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250" b="1" i="0" u="none" strike="noStrike" cap="none">
                <a:solidFill>
                  <a:srgbClr val="39FF14"/>
                </a:solidFill>
                <a:latin typeface="Poppins"/>
                <a:ea typeface="Poppins"/>
                <a:cs typeface="Poppins"/>
                <a:sym typeface="Poppins"/>
              </a:rPr>
              <a:t> Rising Cyber Threat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057400" y="4267200"/>
            <a:ext cx="8077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Analysis based on the Africa Organised Crime Index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1800463" y="2281237"/>
            <a:ext cx="859107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39FF14"/>
                </a:solidFill>
                <a:latin typeface="Poppins"/>
                <a:ea typeface="Poppins"/>
                <a:cs typeface="Poppins"/>
                <a:sym typeface="Poppins"/>
              </a:rPr>
              <a:t>The Enforcement Challenge</a:t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5619750" y="3614737"/>
            <a:ext cx="952500" cy="476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762250" y="3948112"/>
            <a:ext cx="66675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States struggle to keep pace with sophisticated and rapidly evolving cyber threats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2190750" y="2381250"/>
            <a:ext cx="8191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Lack of Technical Tools:</a:t>
            </a:r>
            <a:r>
              <a:rPr lang="en-US" sz="150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Most law enforcement agencies lack advanced digital forensics laboratories and real-time network monitoring technologies.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2190750" y="3143250"/>
            <a:ext cx="8191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Insecure Storage:</a:t>
            </a:r>
            <a:r>
              <a:rPr lang="en-US" sz="150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A widespread lack of secure digital evidence storage systems hinders investigations and compromises evidence integrity.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2190750" y="3905250"/>
            <a:ext cx="8191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Pacing &amp; Asymmetry:</a:t>
            </a:r>
            <a:r>
              <a:rPr lang="en-US" sz="150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Cybercriminals are adopting encryption and anonymisation software at a rate that outpaces the capabilities of most national systems.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2190750" y="4667250"/>
            <a:ext cx="8191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Transnational Networks:</a:t>
            </a:r>
            <a:r>
              <a:rPr lang="en-US" sz="150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These gaps leave the continent increasingly exposed to sophisticated, transnational cybercriminal networks.</a:t>
            </a:r>
            <a:endParaRPr/>
          </a:p>
        </p:txBody>
      </p:sp>
      <p:pic>
        <p:nvPicPr>
          <p:cNvPr id="105" name="Google Shape;10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24288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9750" y="31908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9750" y="39528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09750" y="4714875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Key Capability Gaps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571500" y="2647950"/>
            <a:ext cx="5286375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0" b="1" i="0" u="none" strike="noStrike" cap="none">
                <a:solidFill>
                  <a:srgbClr val="39FF14"/>
                </a:solidFill>
                <a:latin typeface="Poppins"/>
                <a:ea typeface="Poppins"/>
                <a:cs typeface="Poppins"/>
                <a:sym typeface="Poppins"/>
              </a:rPr>
              <a:t>-0.41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571500" y="4076700"/>
            <a:ext cx="528637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Decline in average 'law enforcement' score since 2019.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6334125" y="2647950"/>
            <a:ext cx="555069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An Asymmetric Fight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6334125" y="3276600"/>
            <a:ext cx="52863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This asymmetry between state capabilities and the sophisticated digital tools used by criminals risks widening the enforcement gap even further.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6334125" y="4219575"/>
            <a:ext cx="52863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The 2025 Index reflects this decline, showing that despite some progress, enforcement capacity is struggling to keep up with the accelerating threat.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The Widening Gap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38387"/>
            <a:ext cx="3429000" cy="31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2338387"/>
            <a:ext cx="3429000" cy="31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1500" y="2338387"/>
            <a:ext cx="3429000" cy="31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1035843" y="3348037"/>
            <a:ext cx="2500312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Cross-Border Problem</a:t>
            </a: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866775" y="3976687"/>
            <a:ext cx="283845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Fragmented legislation and differing legal systems hinder efforts to pursue perpetrators beyond national borders.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>
            <a:off x="4815840" y="3348037"/>
            <a:ext cx="256032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Lack of Interoperability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4676775" y="3976687"/>
            <a:ext cx="283845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A lack of interoperability between national systems stalls data sharing and makes joint investigations slow and inconclusive.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8555831" y="3348037"/>
            <a:ext cx="2700337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Foreign-Based Evidence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8486775" y="3976687"/>
            <a:ext cx="283845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Limited access to digital evidence from foreign-based platforms is a major roadblock, leaving many investigations stalled.</a:t>
            </a:r>
            <a:endParaRPr/>
          </a:p>
        </p:txBody>
      </p:sp>
      <p:pic>
        <p:nvPicPr>
          <p:cNvPr id="135" name="Google Shape;135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57400" y="26527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67400" y="26527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05975" y="2652712"/>
            <a:ext cx="4000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Barriers to Cooperation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8"/>
          <p:cNvSpPr txBox="1"/>
          <p:nvPr/>
        </p:nvSpPr>
        <p:spPr>
          <a:xfrm>
            <a:off x="1775459" y="2438400"/>
            <a:ext cx="864108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39FF14"/>
                </a:solidFill>
                <a:latin typeface="Poppins"/>
                <a:ea typeface="Poppins"/>
                <a:cs typeface="Poppins"/>
                <a:sym typeface="Poppins"/>
              </a:rPr>
              <a:t>Snapshot: Crime Index 2025</a:t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5619750" y="3771900"/>
            <a:ext cx="952500" cy="476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3343275" y="4105275"/>
            <a:ext cx="55054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A look at cyber-dependent crime scores across the continent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24000"/>
            <a:ext cx="110490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9"/>
          <p:cNvSpPr txBox="1"/>
          <p:nvPr/>
        </p:nvSpPr>
        <p:spPr>
          <a:xfrm>
            <a:off x="1123950" y="5110162"/>
            <a:ext cx="99441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Scores from the 2025 Index highlight varying levels of cyber-dependent crime, with East and Southern Africa showing the highest regional averages.</a:t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Cyber-Dependent Crime Scores (Average by Region)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0312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 txBox="1"/>
          <p:nvPr/>
        </p:nvSpPr>
        <p:spPr>
          <a:xfrm>
            <a:off x="950356" y="2438400"/>
            <a:ext cx="10291286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39FF14"/>
                </a:solidFill>
                <a:latin typeface="Poppins"/>
                <a:ea typeface="Poppins"/>
                <a:cs typeface="Poppins"/>
                <a:sym typeface="Poppins"/>
              </a:rPr>
              <a:t>Recent Case Studies (2023-2025)</a:t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5619750" y="3771900"/>
            <a:ext cx="952500" cy="476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1653436" y="4105338"/>
            <a:ext cx="774917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Highlighting major cyberattacks across the continent</a:t>
            </a:r>
            <a:endParaRPr sz="2400" b="1" dirty="0">
              <a:solidFill>
                <a:srgbClr val="00E4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050" y="98251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05050"/>
            <a:ext cx="528637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305050"/>
            <a:ext cx="5286375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 txBox="1"/>
          <p:nvPr/>
        </p:nvSpPr>
        <p:spPr>
          <a:xfrm>
            <a:off x="962025" y="2695575"/>
            <a:ext cx="47305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Central Africa</a:t>
            </a:r>
            <a:endParaRPr/>
          </a:p>
        </p:txBody>
      </p:sp>
      <p:sp>
        <p:nvSpPr>
          <p:cNvPr id="171" name="Google Shape;171;p21"/>
          <p:cNvSpPr/>
          <p:nvPr/>
        </p:nvSpPr>
        <p:spPr>
          <a:xfrm>
            <a:off x="962025" y="3124200"/>
            <a:ext cx="4505325" cy="95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962025" y="3286125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Cameroon (2024):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Cyberattack on </a:t>
            </a:r>
            <a:r>
              <a:rPr lang="en-US" sz="1200" b="0" i="0" u="none" strike="noStrike" cap="none" dirty="0" err="1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Eneo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, the national energy provider, disrupted applications.</a:t>
            </a:r>
            <a:endParaRPr dirty="0"/>
          </a:p>
        </p:txBody>
      </p:sp>
      <p:sp>
        <p:nvSpPr>
          <p:cNvPr id="173" name="Google Shape;173;p21"/>
          <p:cNvSpPr txBox="1"/>
          <p:nvPr/>
        </p:nvSpPr>
        <p:spPr>
          <a:xfrm>
            <a:off x="962025" y="3895725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Gabon (2023): </a:t>
            </a:r>
            <a:r>
              <a:rPr lang="en-US" sz="1200" b="0" i="0" u="none" strike="noStrike" cap="none" dirty="0" err="1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Bianlian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ransomware group targeted </a:t>
            </a:r>
            <a:r>
              <a:rPr lang="en-US" sz="1200" b="0" i="0" u="none" strike="noStrike" cap="none" dirty="0" err="1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BGFIBank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Group, stealing sensitive commercial data and disrupting services.</a:t>
            </a:r>
            <a:endParaRPr dirty="0"/>
          </a:p>
        </p:txBody>
      </p:sp>
      <p:sp>
        <p:nvSpPr>
          <p:cNvPr id="174" name="Google Shape;174;p21"/>
          <p:cNvSpPr txBox="1"/>
          <p:nvPr/>
        </p:nvSpPr>
        <p:spPr>
          <a:xfrm>
            <a:off x="6724650" y="2695575"/>
            <a:ext cx="47305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East Africa</a:t>
            </a:r>
            <a:endParaRPr dirty="0"/>
          </a:p>
        </p:txBody>
      </p:sp>
      <p:sp>
        <p:nvSpPr>
          <p:cNvPr id="175" name="Google Shape;175;p21"/>
          <p:cNvSpPr/>
          <p:nvPr/>
        </p:nvSpPr>
        <p:spPr>
          <a:xfrm>
            <a:off x="6724650" y="3124200"/>
            <a:ext cx="4505325" cy="95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6724650" y="3286125"/>
            <a:ext cx="45053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Kenya (2024):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Hack on Micro &amp; Small Enterprises Authority exposed sensitive data (employee records, financials) on the dark web.</a:t>
            </a:r>
            <a:endParaRPr dirty="0"/>
          </a:p>
        </p:txBody>
      </p:sp>
      <p:sp>
        <p:nvSpPr>
          <p:cNvPr id="177" name="Google Shape;177;p21"/>
          <p:cNvSpPr txBox="1"/>
          <p:nvPr/>
        </p:nvSpPr>
        <p:spPr>
          <a:xfrm>
            <a:off x="6724650" y="4027965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Sudan (2024):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'Anonymous Sudan' DDoS attacks on Egypt's mobile operators caused hours of outages.</a:t>
            </a:r>
            <a:endParaRPr dirty="0"/>
          </a:p>
        </p:txBody>
      </p:sp>
      <p:sp>
        <p:nvSpPr>
          <p:cNvPr id="178" name="Google Shape;178;p21"/>
          <p:cNvSpPr txBox="1"/>
          <p:nvPr/>
        </p:nvSpPr>
        <p:spPr>
          <a:xfrm>
            <a:off x="6724650" y="4613701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Uganda (2024):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Offshore hackers targeted Bank of Uganda, illegally transferring approx. </a:t>
            </a: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US$16.8 million.</a:t>
            </a:r>
            <a:endParaRPr b="1" dirty="0">
              <a:solidFill>
                <a:srgbClr val="00E400"/>
              </a:solidFill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Case Studies: Central &amp; East Africa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81250"/>
            <a:ext cx="528637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381250"/>
            <a:ext cx="528637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2"/>
          <p:cNvSpPr txBox="1"/>
          <p:nvPr/>
        </p:nvSpPr>
        <p:spPr>
          <a:xfrm>
            <a:off x="962025" y="2771775"/>
            <a:ext cx="47305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North Africa</a:t>
            </a:r>
            <a:endParaRPr/>
          </a:p>
        </p:txBody>
      </p:sp>
      <p:sp>
        <p:nvSpPr>
          <p:cNvPr id="188" name="Google Shape;188;p22"/>
          <p:cNvSpPr/>
          <p:nvPr/>
        </p:nvSpPr>
        <p:spPr>
          <a:xfrm>
            <a:off x="962025" y="3200400"/>
            <a:ext cx="4505325" cy="95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962025" y="3362325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Egypt (2024): </a:t>
            </a:r>
            <a:r>
              <a:rPr lang="en-US" sz="1200" b="0" i="0" u="none" strike="noStrike" cap="none" dirty="0" err="1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FunkSec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group breached</a:t>
            </a:r>
            <a:r>
              <a:rPr lang="en-US" sz="1200" b="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Egyptair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, gaining access to admin portals. Access was listed for sale on a dark web platform.</a:t>
            </a:r>
            <a:endParaRPr dirty="0"/>
          </a:p>
        </p:txBody>
      </p:sp>
      <p:sp>
        <p:nvSpPr>
          <p:cNvPr id="190" name="Google Shape;190;p22"/>
          <p:cNvSpPr txBox="1"/>
          <p:nvPr/>
        </p:nvSpPr>
        <p:spPr>
          <a:xfrm>
            <a:off x="962025" y="3971925"/>
            <a:ext cx="45053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Morocco (2025):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An unprecedented cyberattack on </a:t>
            </a:r>
            <a:r>
              <a:rPr lang="en-US" sz="1200" b="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social security services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resulted in the </a:t>
            </a:r>
            <a:r>
              <a:rPr lang="en-US" sz="1200" b="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leakage of sensitive data on millions of citizens.</a:t>
            </a:r>
            <a:endParaRPr dirty="0">
              <a:solidFill>
                <a:srgbClr val="00E400"/>
              </a:solidFill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6724650" y="2771775"/>
            <a:ext cx="47305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Southern Africa</a:t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6724650" y="3200400"/>
            <a:ext cx="4505325" cy="95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6724650" y="3362325"/>
            <a:ext cx="45053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Namibia (2024):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Ransomware attack on </a:t>
            </a:r>
            <a:r>
              <a:rPr lang="en-US" sz="1200" b="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Telecom Namibia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leaked data of ministries, senior officials, and clients, exposing them to identity theft.</a:t>
            </a:r>
            <a:endParaRPr dirty="0"/>
          </a:p>
        </p:txBody>
      </p:sp>
      <p:sp>
        <p:nvSpPr>
          <p:cNvPr id="194" name="Google Shape;194;p22"/>
          <p:cNvSpPr txBox="1"/>
          <p:nvPr/>
        </p:nvSpPr>
        <p:spPr>
          <a:xfrm>
            <a:off x="6724650" y="4200525"/>
            <a:ext cx="45053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South Africa (2024):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Ransomware attack on the </a:t>
            </a:r>
            <a:r>
              <a:rPr lang="en-US" sz="1200" b="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National Health Laboratory Service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severely disrupted the public health system and </a:t>
            </a:r>
            <a:r>
              <a:rPr lang="en-US" sz="1200" b="0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put patient data at risk.</a:t>
            </a:r>
            <a:endParaRPr dirty="0">
              <a:solidFill>
                <a:srgbClr val="00E400"/>
              </a:solidFill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Case Studies: North &amp; Southern Africa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95550"/>
            <a:ext cx="5286375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495550"/>
            <a:ext cx="5286375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3"/>
          <p:cNvSpPr txBox="1"/>
          <p:nvPr/>
        </p:nvSpPr>
        <p:spPr>
          <a:xfrm>
            <a:off x="962025" y="2886075"/>
            <a:ext cx="47305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Ghana (2024)</a:t>
            </a:r>
            <a:endParaRPr/>
          </a:p>
        </p:txBody>
      </p:sp>
      <p:sp>
        <p:nvSpPr>
          <p:cNvPr id="204" name="Google Shape;204;p23"/>
          <p:cNvSpPr/>
          <p:nvPr/>
        </p:nvSpPr>
        <p:spPr>
          <a:xfrm>
            <a:off x="962025" y="3314700"/>
            <a:ext cx="4505325" cy="95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962025" y="3476625"/>
            <a:ext cx="45053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Ransomware attacks against the primary</a:t>
            </a: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 power distributor,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Electricity Company of Ghana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, disabled electricity vending capabilities.</a:t>
            </a:r>
            <a:endParaRPr dirty="0"/>
          </a:p>
        </p:txBody>
      </p:sp>
      <p:sp>
        <p:nvSpPr>
          <p:cNvPr id="206" name="Google Shape;206;p23"/>
          <p:cNvSpPr txBox="1"/>
          <p:nvPr/>
        </p:nvSpPr>
        <p:spPr>
          <a:xfrm>
            <a:off x="962025" y="4314825"/>
            <a:ext cx="450532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The week-long disruption resulted in financial losses estimated at </a:t>
            </a: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US$34-42 million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and affected </a:t>
            </a: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millions of customers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207" name="Google Shape;207;p23"/>
          <p:cNvSpPr txBox="1"/>
          <p:nvPr/>
        </p:nvSpPr>
        <p:spPr>
          <a:xfrm>
            <a:off x="6724650" y="2886075"/>
            <a:ext cx="4730591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Nigeria (2024)</a:t>
            </a: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6724650" y="3314700"/>
            <a:ext cx="4505325" cy="9525"/>
          </a:xfrm>
          <a:prstGeom prst="rect">
            <a:avLst/>
          </a:prstGeom>
          <a:solidFill>
            <a:srgbClr val="00A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6724650" y="3476625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0E400"/>
                </a:solidFill>
                <a:latin typeface="Lato"/>
                <a:ea typeface="Lato"/>
                <a:cs typeface="Lato"/>
                <a:sym typeface="Lato"/>
              </a:rPr>
              <a:t>The National Bureau of Statistics </a:t>
            </a:r>
            <a:r>
              <a:rPr lang="en-US" sz="12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was attacked, leaving its website displaying only a blank page with the message: 'Page hacked'.</a:t>
            </a:r>
            <a:endParaRPr dirty="0"/>
          </a:p>
        </p:txBody>
      </p:sp>
      <p:sp>
        <p:nvSpPr>
          <p:cNvPr id="210" name="Google Shape;210;p2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Case Studies: West Africa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050" y="13335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4"/>
          <p:cNvSpPr txBox="1"/>
          <p:nvPr/>
        </p:nvSpPr>
        <p:spPr>
          <a:xfrm>
            <a:off x="952500" y="1762125"/>
            <a:ext cx="10287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Strong Legal Frameworks: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To ensure unified, harmonized, and enforceable laws across the continent.</a:t>
            </a:r>
            <a:endParaRPr sz="1800" dirty="0"/>
          </a:p>
        </p:txBody>
      </p:sp>
      <p:sp>
        <p:nvSpPr>
          <p:cNvPr id="218" name="Google Shape;218;p24"/>
          <p:cNvSpPr txBox="1"/>
          <p:nvPr/>
        </p:nvSpPr>
        <p:spPr>
          <a:xfrm>
            <a:off x="952500" y="2524125"/>
            <a:ext cx="11022382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Improved Technical Capacities: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To close the tool and skill gap between law enforcement and cybercriminals.</a:t>
            </a:r>
            <a:endParaRPr sz="1800" dirty="0"/>
          </a:p>
        </p:txBody>
      </p:sp>
      <p:sp>
        <p:nvSpPr>
          <p:cNvPr id="219" name="Google Shape;219;p24"/>
          <p:cNvSpPr txBox="1"/>
          <p:nvPr/>
        </p:nvSpPr>
        <p:spPr>
          <a:xfrm>
            <a:off x="952500" y="3286125"/>
            <a:ext cx="10668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Regulatory Reform:</a:t>
            </a:r>
            <a:r>
              <a:rPr lang="en-US" sz="18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New regulations must be grounded in human rights principles with robust oversight.</a:t>
            </a:r>
            <a:endParaRPr sz="1800" dirty="0"/>
          </a:p>
        </p:txBody>
      </p:sp>
      <p:sp>
        <p:nvSpPr>
          <p:cNvPr id="220" name="Google Shape;220;p24"/>
          <p:cNvSpPr txBox="1"/>
          <p:nvPr/>
        </p:nvSpPr>
        <p:spPr>
          <a:xfrm>
            <a:off x="952500" y="4048125"/>
            <a:ext cx="112395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39FF14"/>
                </a:solidFill>
                <a:latin typeface="Lato"/>
                <a:ea typeface="Lato"/>
                <a:cs typeface="Lato"/>
                <a:sym typeface="Lato"/>
              </a:rPr>
              <a:t>Fundamental Strategy:</a:t>
            </a:r>
            <a:r>
              <a:rPr lang="en-US" sz="2400" b="0" i="0" u="none" strike="noStrike" cap="none" dirty="0">
                <a:solidFill>
                  <a:srgbClr val="CCCCC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b="1" i="0" u="sng" strike="noStrike" cap="none" dirty="0">
                <a:solidFill>
                  <a:srgbClr val="FFC000"/>
                </a:solidFill>
                <a:latin typeface="Lato"/>
                <a:ea typeface="Lato"/>
                <a:cs typeface="Lato"/>
                <a:sym typeface="Lato"/>
              </a:rPr>
              <a:t>Cybersecurity </a:t>
            </a:r>
            <a:r>
              <a:rPr lang="en-US" sz="2400" b="1" i="0" u="sng" strike="noStrike" cap="none" dirty="0">
                <a:solidFill>
                  <a:srgbClr val="00B0F0"/>
                </a:solidFill>
                <a:latin typeface="Lato"/>
                <a:ea typeface="Lato"/>
                <a:cs typeface="Lato"/>
                <a:sym typeface="Lato"/>
              </a:rPr>
              <a:t>must become a </a:t>
            </a:r>
            <a:r>
              <a:rPr lang="en-US" sz="2800" b="1" i="0" u="sng" strike="noStrike" cap="none" dirty="0">
                <a:solidFill>
                  <a:srgbClr val="FFC000"/>
                </a:solidFill>
                <a:latin typeface="Lato"/>
                <a:ea typeface="Lato"/>
                <a:cs typeface="Lato"/>
                <a:sym typeface="Lato"/>
              </a:rPr>
              <a:t>core component of development,</a:t>
            </a:r>
            <a:r>
              <a:rPr lang="en-US" sz="2400" b="1" i="0" u="sng" strike="noStrike" cap="none" dirty="0">
                <a:solidFill>
                  <a:srgbClr val="FFC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b="1" i="0" u="sng" strike="noStrike" cap="none" dirty="0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not just a reactive policy</a:t>
            </a:r>
            <a:r>
              <a:rPr lang="en-US" sz="28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21" name="Google Shape;221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8097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25717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337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AFFF"/>
                </a:solidFill>
                <a:latin typeface="Poppins"/>
                <a:ea typeface="Poppins"/>
                <a:cs typeface="Poppins"/>
                <a:sym typeface="Poppins"/>
              </a:rPr>
              <a:t>The Path Forward: A Holistic Approach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5"/>
          <p:cNvSpPr txBox="1"/>
          <p:nvPr/>
        </p:nvSpPr>
        <p:spPr>
          <a:xfrm>
            <a:off x="295275" y="591780"/>
            <a:ext cx="1160145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The danger of being a visionary</a:t>
            </a:r>
            <a:endParaRPr lang="en-MZ" sz="4800" b="1" dirty="0">
              <a:solidFill>
                <a:srgbClr val="FFC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32" name="Google Shape;232;p25"/>
          <p:cNvSpPr txBox="1"/>
          <p:nvPr/>
        </p:nvSpPr>
        <p:spPr>
          <a:xfrm>
            <a:off x="681233" y="2014537"/>
            <a:ext cx="11215492" cy="400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en-US" sz="3200" b="1" dirty="0">
                <a:solidFill>
                  <a:srgbClr val="00E400"/>
                </a:solidFill>
                <a:latin typeface="Avenir Next" panose="020B0503020202020204" pitchFamily="34" charset="0"/>
                <a:ea typeface="Times New Roman" panose="02020603050405020304" pitchFamily="18" charset="0"/>
              </a:rPr>
              <a:t>… </a:t>
            </a:r>
            <a:r>
              <a:rPr lang="en-US" sz="3600" b="1" dirty="0">
                <a:solidFill>
                  <a:srgbClr val="00E400"/>
                </a:solidFill>
                <a:latin typeface="Avenir Next" panose="020B0503020202020204" pitchFamily="34" charset="0"/>
                <a:ea typeface="Times New Roman" panose="02020603050405020304" pitchFamily="18" charset="0"/>
              </a:rPr>
              <a:t>T</a:t>
            </a:r>
            <a:r>
              <a:rPr lang="en-US" sz="3600" b="1" dirty="0">
                <a:solidFill>
                  <a:srgbClr val="00E4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he</a:t>
            </a:r>
            <a:r>
              <a:rPr lang="en-US" sz="3600" b="1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C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danger</a:t>
            </a:r>
            <a:r>
              <a:rPr lang="en-US" sz="3600" b="1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 is that you will be </a:t>
            </a:r>
            <a:r>
              <a:rPr lang="en-US" sz="3600" b="1" dirty="0">
                <a:solidFill>
                  <a:srgbClr val="FFC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misunderstood.</a:t>
            </a:r>
            <a:endParaRPr lang="en-MZ" sz="3600" b="1" dirty="0">
              <a:solidFill>
                <a:srgbClr val="FFC0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 </a:t>
            </a:r>
            <a:endParaRPr lang="en-MZ" sz="2400" dirty="0">
              <a:solidFill>
                <a:srgbClr val="00E4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… </a:t>
            </a:r>
            <a:r>
              <a:rPr lang="en-US" sz="2800" dirty="0">
                <a:solidFill>
                  <a:srgbClr val="00E400"/>
                </a:solidFill>
                <a:latin typeface="Arial Rounded MT Bold" panose="020F0704030504030204" pitchFamily="34" charset="77"/>
                <a:ea typeface="Times New Roman" panose="02020603050405020304" pitchFamily="18" charset="0"/>
              </a:rPr>
              <a:t>T</a:t>
            </a:r>
            <a:r>
              <a:rPr lang="en-US" sz="28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hey’ll question you. Or discourage you. </a:t>
            </a:r>
            <a:r>
              <a:rPr lang="en-US" sz="2800" dirty="0">
                <a:solidFill>
                  <a:srgbClr val="00E0FA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Or even laugh at you. </a:t>
            </a:r>
          </a:p>
          <a:p>
            <a:pPr algn="just"/>
            <a:endParaRPr lang="en-US" sz="2400" dirty="0">
              <a:solidFill>
                <a:srgbClr val="00E400"/>
              </a:solidFill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… Continue. At all costs. </a:t>
            </a:r>
            <a:endParaRPr lang="en-MZ" sz="2800" dirty="0">
              <a:solidFill>
                <a:srgbClr val="00E4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 </a:t>
            </a:r>
            <a:endParaRPr lang="en-MZ" sz="2400" dirty="0">
              <a:solidFill>
                <a:srgbClr val="00E4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… longs for a brighter future in the </a:t>
            </a:r>
            <a:r>
              <a:rPr lang="en-US" sz="4000" dirty="0">
                <a:solidFill>
                  <a:srgbClr val="FB80FC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age of deep change.</a:t>
            </a:r>
            <a:endParaRPr lang="en-MZ" sz="4000" dirty="0">
              <a:solidFill>
                <a:srgbClr val="FB80FC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E4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 </a:t>
            </a:r>
            <a:endParaRPr lang="en-MZ" sz="3200" dirty="0">
              <a:solidFill>
                <a:srgbClr val="00E400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  <a:p>
            <a:pPr algn="ctr"/>
            <a:r>
              <a:rPr lang="en-US" sz="3200" b="0" i="0" u="none" strike="noStrike" cap="none" dirty="0">
                <a:solidFill>
                  <a:schemeClr val="bg2">
                    <a:lumMod val="20000"/>
                    <a:lumOff val="80000"/>
                  </a:schemeClr>
                </a:solidFill>
                <a:latin typeface="Arial Rounded MT Bold" panose="020F0704030504030204" pitchFamily="34" charset="77"/>
                <a:ea typeface="Lato"/>
                <a:cs typeface="Lato"/>
                <a:sym typeface="Lato"/>
              </a:rPr>
              <a:t>Thank you for your attention.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727</Words>
  <Application>Microsoft Macintosh PowerPoint</Application>
  <PresentationFormat>Widescreen</PresentationFormat>
  <Paragraphs>65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Poppins</vt:lpstr>
      <vt:lpstr>Avenir Next</vt:lpstr>
      <vt:lpstr>Arial</vt:lpstr>
      <vt:lpstr>Times New Roman</vt:lpstr>
      <vt:lpstr>Calibri</vt:lpstr>
      <vt:lpstr>Arial Rounded MT Bold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Albino Macamo</cp:lastModifiedBy>
  <cp:revision>3</cp:revision>
  <dcterms:modified xsi:type="dcterms:W3CDTF">2025-11-19T10:35:34Z</dcterms:modified>
</cp:coreProperties>
</file>